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4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</p:sldIdLst>
  <p:sldSz cx="9144000" cy="5143500" type="screen16x9"/>
  <p:notesSz cx="6858000" cy="9144000"/>
  <p:embeddedFontLst>
    <p:embeddedFont>
      <p:font typeface="Open Sans" panose="020B0606030504020204" pitchFamily="34" charset="0"/>
      <p:regular r:id="rId47"/>
      <p:bold r:id="rId48"/>
      <p:italic r:id="rId49"/>
      <p:boldItalic r:id="rId50"/>
    </p:embeddedFont>
    <p:embeddedFont>
      <p:font typeface="Rockwell" panose="02060603020205020403" pitchFamily="18" charset="77"/>
      <p:regular r:id="rId51"/>
      <p:bold r:id="rId52"/>
      <p:italic r:id="rId53"/>
      <p:boldItalic r:id="rId5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C52C819-6AC2-42AF-AF42-DE1583E46E06}">
  <a:tblStyle styleId="{DC52C819-6AC2-42AF-AF42-DE1583E46E0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57BA5861-CD14-40BB-8173-0517257B0E4D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>
      <p:cViewPr varScale="1">
        <p:scale>
          <a:sx n="161" d="100"/>
          <a:sy n="161" d="100"/>
        </p:scale>
        <p:origin x="784" y="20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1.fntdata"/><Relationship Id="rId50" Type="http://schemas.openxmlformats.org/officeDocument/2006/relationships/font" Target="fonts/font4.fntdata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7.fntdata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2.fntdata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5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3.fntdata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7ccf7c5178_2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7ccf7c5178_2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7688eee9fa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7688eee9fa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7688eee9f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7688eee9f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cf7c5178_2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7ccf7c5178_2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5463d3f4b0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5463d3f4b0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5509f83ad5_0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5509f83ad5_0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5509f83ad5_0_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5509f83ad5_0_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7ccf7c5178_8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7ccf7c5178_8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7ccf7c5178_4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7ccf7c5178_4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5509f83ad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5509f83ad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7ccf7c5178_2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7ccf7c5178_2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5509f83ad5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5509f83ad5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5463d3f4b0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5463d3f4b0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7ccf7c5178_6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7ccf7c5178_6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5463d3f4b0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5463d3f4b0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7ccf7c5178_8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7ccf7c5178_8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5509f83ad5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5509f83ad5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5509f83ad5_0_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5509f83ad5_0_2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7ccf7c5178_8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7ccf7c5178_8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7ccf7c5178_8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7ccf7c5178_8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7ccf7c5178_8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7ccf7c5178_8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7ccf7c5178_2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7ccf7c5178_2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7d26cf0020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7d26cf0020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7d26cf0020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7d26cf0020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7ccf7c5178_8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7ccf7c5178_8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7ccf7c5178_8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7ccf7c5178_8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76bdb7f22c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76bdb7f22c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76bdb7f22c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76bdb7f22c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7ccf7c5178_8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7ccf7c5178_8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76bdb7f22c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76bdb7f22c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76bdb7f22c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76bdb7f22c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76bdb7f22c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76bdb7f22c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7ccf7c5178_2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7ccf7c5178_2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endParaRPr dirty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5463d3f4b0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5463d3f4b0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5509f83ad5_0_2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5509f83ad5_0_2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5509f83ad5_0_2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5509f83ad5_0_2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7d26cf0020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7d26cf0020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5463d3f4b0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5463d3f4b0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5509f83ad5_0_1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5509f83ad5_0_1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5509f83ad5_0_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5509f83ad5_0_1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5509f83ad5_0_1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5509f83ad5_0_1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7ccf7c5178_3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7ccf7c5178_3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544da8e10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544da8e10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 xmlns:mc="http://schemas.openxmlformats.org/markup-compatibility/2006" xmlns:p14="http://schemas.microsoft.com/office/powerpoint/2010/main">
    <mc:Choice Requires="p14">
      <p:transition spd="slow">
        <p:fade thruBlk="1"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sanders-git/StockData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motherboard.vice.com/en_us/article/bj5wy4/amd-flaws-viceroy-short-selling-stock-market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motherboard.vice.com/en_us/article/bj5wy4/amd-flaws-viceroy-short-selling-stock-market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mparitech.com/blog/information-security/data-breach-share-price-2018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List_of_data_breaches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privacyrights.org/" TargetMode="External"/><Relationship Id="rId4" Type="http://schemas.openxmlformats.org/officeDocument/2006/relationships/hyperlink" Target="https://github.com/vz-risk/VCDB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>
                <a:latin typeface="Open Sans"/>
                <a:ea typeface="Open Sans"/>
                <a:cs typeface="Open Sans"/>
                <a:sym typeface="Open Sans"/>
              </a:rPr>
              <a:t>Playing the short game</a:t>
            </a:r>
            <a:endParaRPr sz="4800" b="1"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The effects of data breaches on share prices</a:t>
            </a:r>
            <a:endParaRPr sz="2400"/>
          </a:p>
        </p:txBody>
      </p:sp>
      <p:sp>
        <p:nvSpPr>
          <p:cNvPr id="56" name="Google Shape;56;p13"/>
          <p:cNvSpPr txBox="1"/>
          <p:nvPr/>
        </p:nvSpPr>
        <p:spPr>
          <a:xfrm>
            <a:off x="228875" y="4577450"/>
            <a:ext cx="28911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 Chaim Sanders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425" y="0"/>
            <a:ext cx="8959147" cy="514350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7" name="Google Shape;147;p22"/>
          <p:cNvGrpSpPr/>
          <p:nvPr/>
        </p:nvGrpSpPr>
        <p:grpSpPr>
          <a:xfrm>
            <a:off x="6362375" y="1144150"/>
            <a:ext cx="1770150" cy="1864500"/>
            <a:chOff x="6362375" y="1144150"/>
            <a:chExt cx="1770150" cy="1864500"/>
          </a:xfrm>
        </p:grpSpPr>
        <p:cxnSp>
          <p:nvCxnSpPr>
            <p:cNvPr id="148" name="Google Shape;148;p22"/>
            <p:cNvCxnSpPr>
              <a:stCxn id="149" idx="2"/>
            </p:cNvCxnSpPr>
            <p:nvPr/>
          </p:nvCxnSpPr>
          <p:spPr>
            <a:xfrm rot="5400000">
              <a:off x="6463325" y="2050600"/>
              <a:ext cx="857100" cy="1059000"/>
            </a:xfrm>
            <a:prstGeom prst="curvedConnector2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stealth" w="med" len="med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cxnSp>
        <p:sp>
          <p:nvSpPr>
            <p:cNvPr id="149" name="Google Shape;149;p22"/>
            <p:cNvSpPr txBox="1"/>
            <p:nvPr/>
          </p:nvSpPr>
          <p:spPr>
            <a:xfrm>
              <a:off x="6710225" y="1144150"/>
              <a:ext cx="1422300" cy="100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CC0000"/>
                  </a:solidFill>
                  <a:latin typeface="Rockwell"/>
                  <a:ea typeface="Rockwell"/>
                  <a:cs typeface="Rockwell"/>
                  <a:sym typeface="Rockwell"/>
                </a:rPr>
                <a:t>Friday is the most common day. Trying to bury it over the weekend cycle</a:t>
              </a:r>
              <a:endParaRPr sz="1200">
                <a:solidFill>
                  <a:srgbClr val="CC0000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3"/>
          <p:cNvSpPr txBox="1">
            <a:spLocks noGrp="1"/>
          </p:cNvSpPr>
          <p:nvPr>
            <p:ph type="body" idx="1"/>
          </p:nvPr>
        </p:nvSpPr>
        <p:spPr>
          <a:xfrm>
            <a:off x="311700" y="1248275"/>
            <a:ext cx="3975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Rockwell"/>
                <a:ea typeface="Rockwell"/>
                <a:cs typeface="Rockwell"/>
                <a:sym typeface="Rockwell"/>
              </a:rPr>
              <a:t>Acceptable:</a:t>
            </a:r>
            <a:endParaRPr>
              <a:latin typeface="Rockwell"/>
              <a:ea typeface="Rockwell"/>
              <a:cs typeface="Rockwell"/>
              <a:sym typeface="Rockwell"/>
            </a:endParaRPr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Font typeface="Rockwell"/>
              <a:buChar char="●"/>
            </a:pPr>
            <a:r>
              <a:rPr lang="en">
                <a:latin typeface="Rockwell"/>
                <a:ea typeface="Rockwell"/>
                <a:cs typeface="Rockwell"/>
                <a:sym typeface="Rockwell"/>
              </a:rPr>
              <a:t>1000 credit cards leaked</a:t>
            </a:r>
            <a:endParaRPr>
              <a:latin typeface="Rockwell"/>
              <a:ea typeface="Rockwell"/>
              <a:cs typeface="Rockwell"/>
              <a:sym typeface="Rockwell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Rockwell"/>
              <a:buChar char="●"/>
            </a:pPr>
            <a:r>
              <a:rPr lang="en">
                <a:latin typeface="Rockwell"/>
                <a:ea typeface="Rockwell"/>
                <a:cs typeface="Rockwell"/>
                <a:sym typeface="Rockwell"/>
              </a:rPr>
              <a:t>1 billion passwords leaked</a:t>
            </a:r>
            <a:endParaRPr>
              <a:latin typeface="Rockwell"/>
              <a:ea typeface="Rockwell"/>
              <a:cs typeface="Rockwell"/>
              <a:sym typeface="Rockwell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Rockwell"/>
              <a:buChar char="●"/>
            </a:pPr>
            <a:r>
              <a:rPr lang="en">
                <a:latin typeface="Rockwell"/>
                <a:ea typeface="Rockwell"/>
                <a:cs typeface="Rockwell"/>
                <a:sym typeface="Rockwell"/>
              </a:rPr>
              <a:t>183 employees had PHI leaked</a:t>
            </a:r>
            <a:endParaRPr sz="2800">
              <a:solidFill>
                <a:schemeClr val="dk1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latin typeface="Rockwell"/>
              <a:ea typeface="Rockwell"/>
              <a:cs typeface="Rockwell"/>
              <a:sym typeface="Rockwell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155" name="Google Shape;155;p23"/>
          <p:cNvSpPr txBox="1">
            <a:spLocks noGrp="1"/>
          </p:cNvSpPr>
          <p:nvPr>
            <p:ph type="body" idx="1"/>
          </p:nvPr>
        </p:nvSpPr>
        <p:spPr>
          <a:xfrm>
            <a:off x="4572000" y="1248275"/>
            <a:ext cx="3975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Rockwell"/>
                <a:ea typeface="Rockwell"/>
                <a:cs typeface="Rockwell"/>
                <a:sym typeface="Rockwell"/>
              </a:rPr>
              <a:t>Not Acceptable</a:t>
            </a:r>
            <a:endParaRPr b="1">
              <a:latin typeface="Rockwell"/>
              <a:ea typeface="Rockwell"/>
              <a:cs typeface="Rockwell"/>
              <a:sym typeface="Rockwell"/>
            </a:endParaRPr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Font typeface="Rockwell"/>
              <a:buChar char="●"/>
            </a:pPr>
            <a:r>
              <a:rPr lang="en">
                <a:latin typeface="Rockwell"/>
                <a:ea typeface="Rockwell"/>
                <a:cs typeface="Rockwell"/>
                <a:sym typeface="Rockwell"/>
              </a:rPr>
              <a:t>Denial of Service</a:t>
            </a:r>
            <a:endParaRPr>
              <a:latin typeface="Rockwell"/>
              <a:ea typeface="Rockwell"/>
              <a:cs typeface="Rockwell"/>
              <a:sym typeface="Rockwell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Rockwell"/>
              <a:buChar char="●"/>
            </a:pPr>
            <a:r>
              <a:rPr lang="en">
                <a:latin typeface="Rockwell"/>
                <a:ea typeface="Rockwell"/>
                <a:cs typeface="Rockwell"/>
                <a:sym typeface="Rockwell"/>
              </a:rPr>
              <a:t>Defacement</a:t>
            </a:r>
            <a:endParaRPr>
              <a:latin typeface="Rockwell"/>
              <a:ea typeface="Rockwell"/>
              <a:cs typeface="Rockwell"/>
              <a:sym typeface="Rockwell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Rockwell"/>
              <a:buChar char="●"/>
            </a:pPr>
            <a:r>
              <a:rPr lang="en">
                <a:latin typeface="Rockwell"/>
                <a:ea typeface="Rockwell"/>
                <a:cs typeface="Rockwell"/>
                <a:sym typeface="Rockwell"/>
              </a:rPr>
              <a:t>Skimmer</a:t>
            </a:r>
            <a:endParaRPr>
              <a:latin typeface="Rockwell"/>
              <a:ea typeface="Rockwell"/>
              <a:cs typeface="Rockwell"/>
              <a:sym typeface="Rockwell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Rockwell"/>
              <a:buChar char="●"/>
            </a:pPr>
            <a:r>
              <a:rPr lang="en">
                <a:latin typeface="Rockwell"/>
                <a:ea typeface="Rockwell"/>
                <a:cs typeface="Rockwell"/>
                <a:sym typeface="Rockwell"/>
              </a:rPr>
              <a:t>Not enough Information</a:t>
            </a:r>
            <a:endParaRPr>
              <a:latin typeface="Rockwell"/>
              <a:ea typeface="Rockwell"/>
              <a:cs typeface="Rockwell"/>
              <a:sym typeface="Rockwell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Rockwell"/>
              <a:buChar char="●"/>
            </a:pPr>
            <a:r>
              <a:rPr lang="en">
                <a:latin typeface="Rockwell"/>
                <a:ea typeface="Rockwell"/>
                <a:cs typeface="Rockwell"/>
                <a:sym typeface="Rockwell"/>
              </a:rPr>
              <a:t>SSN may be visible through envelope window</a:t>
            </a:r>
            <a:endParaRPr>
              <a:latin typeface="Rockwell"/>
              <a:ea typeface="Rockwell"/>
              <a:cs typeface="Rockwell"/>
              <a:sym typeface="Rockwell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Rockwell"/>
              <a:buChar char="●"/>
            </a:pPr>
            <a:r>
              <a:rPr lang="en">
                <a:latin typeface="Rockwell"/>
                <a:ea typeface="Rockwell"/>
                <a:cs typeface="Rockwell"/>
                <a:sym typeface="Rockwell"/>
              </a:rPr>
              <a:t>Bank Clerk Steals identity</a:t>
            </a:r>
            <a:endParaRPr>
              <a:latin typeface="Rockwell"/>
              <a:ea typeface="Rockwell"/>
              <a:cs typeface="Rockwell"/>
              <a:sym typeface="Rockwell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Rockwell"/>
              <a:buChar char="●"/>
            </a:pPr>
            <a:r>
              <a:rPr lang="en">
                <a:latin typeface="Rockwell"/>
                <a:ea typeface="Rockwell"/>
                <a:cs typeface="Rockwell"/>
                <a:sym typeface="Rockwell"/>
              </a:rPr>
              <a:t>23 individuals had their identity stolen</a:t>
            </a:r>
            <a:endParaRPr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156" name="Google Shape;156;p23"/>
          <p:cNvSpPr txBox="1"/>
          <p:nvPr/>
        </p:nvSpPr>
        <p:spPr>
          <a:xfrm>
            <a:off x="335403" y="262194"/>
            <a:ext cx="8496900" cy="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Rockwell"/>
                <a:ea typeface="Rockwell"/>
                <a:cs typeface="Rockwell"/>
                <a:sym typeface="Rockwell"/>
              </a:rPr>
              <a:t>What is an “in scope breach”</a:t>
            </a:r>
            <a:endParaRPr sz="3000">
              <a:solidFill>
                <a:srgbClr val="3F3F3F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Rockwell"/>
                <a:ea typeface="Rockwell"/>
                <a:cs typeface="Rockwell"/>
                <a:sym typeface="Rockwell"/>
              </a:rPr>
              <a:t>We started with 482 publicly traded companies (that could be validated)</a:t>
            </a:r>
            <a:endParaRPr>
              <a:latin typeface="Rockwell"/>
              <a:ea typeface="Rockwell"/>
              <a:cs typeface="Rockwell"/>
              <a:sym typeface="Rockwell"/>
            </a:endParaRPr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Font typeface="Rockwell"/>
              <a:buChar char="●"/>
            </a:pPr>
            <a:r>
              <a:rPr lang="en">
                <a:latin typeface="Rockwell"/>
                <a:ea typeface="Rockwell"/>
                <a:cs typeface="Rockwell"/>
                <a:sym typeface="Rockwell"/>
              </a:rPr>
              <a:t>Here publicly means that shares were offered to the public at the time the breach notification occured</a:t>
            </a:r>
            <a:endParaRPr>
              <a:latin typeface="Rockwell"/>
              <a:ea typeface="Rockwell"/>
              <a:cs typeface="Rockwell"/>
              <a:sym typeface="Rockwell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Rockwell"/>
              <a:buChar char="●"/>
            </a:pPr>
            <a:r>
              <a:rPr lang="en">
                <a:latin typeface="Rockwell"/>
                <a:ea typeface="Rockwell"/>
                <a:cs typeface="Rockwell"/>
                <a:sym typeface="Rockwell"/>
              </a:rPr>
              <a:t>We reduced by only looking at NYSE/NASDAQ (removed 125 breaches)</a:t>
            </a:r>
            <a:endParaRPr>
              <a:latin typeface="Rockwell"/>
              <a:ea typeface="Rockwell"/>
              <a:cs typeface="Rockwell"/>
              <a:sym typeface="Rockwell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Rockwell"/>
              <a:buChar char="●"/>
            </a:pPr>
            <a:r>
              <a:rPr lang="en">
                <a:latin typeface="Rockwell"/>
                <a:ea typeface="Rockwell"/>
                <a:cs typeface="Rockwell"/>
                <a:sym typeface="Rockwell"/>
              </a:rPr>
              <a:t>We reduced based if it was an “in scope breach” (removed 205)</a:t>
            </a:r>
            <a:endParaRPr>
              <a:latin typeface="Rockwell"/>
              <a:ea typeface="Rockwell"/>
              <a:cs typeface="Rockwell"/>
              <a:sym typeface="Rockwell"/>
            </a:endParaRPr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latin typeface="Rockwell"/>
              <a:ea typeface="Rockwell"/>
              <a:cs typeface="Rockwell"/>
              <a:sym typeface="Rockwell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Rockwell"/>
                <a:ea typeface="Rockwell"/>
                <a:cs typeface="Rockwell"/>
                <a:sym typeface="Rockwell"/>
              </a:rPr>
              <a:t>We were able to obtain stock data for 152 “in-scope” breaches</a:t>
            </a:r>
            <a:endParaRPr>
              <a:latin typeface="Rockwell"/>
              <a:ea typeface="Rockwell"/>
              <a:cs typeface="Rockwell"/>
              <a:sym typeface="Rockwell"/>
            </a:endParaRPr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Font typeface="Rockwell"/>
              <a:buChar char="●"/>
            </a:pPr>
            <a:r>
              <a:rPr lang="en">
                <a:latin typeface="Rockwell"/>
                <a:ea typeface="Rockwell"/>
                <a:cs typeface="Rockwell"/>
                <a:sym typeface="Rockwell"/>
              </a:rPr>
              <a:t>542% increase in total analyzed breaches</a:t>
            </a:r>
            <a:endParaRPr>
              <a:latin typeface="Rockwell"/>
              <a:ea typeface="Rockwell"/>
              <a:cs typeface="Rockwell"/>
              <a:sym typeface="Rockwell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Rockwell"/>
              <a:buChar char="●"/>
            </a:pPr>
            <a:r>
              <a:rPr lang="en">
                <a:latin typeface="Rockwell"/>
                <a:ea typeface="Rockwell"/>
                <a:cs typeface="Rockwell"/>
                <a:sym typeface="Rockwell"/>
              </a:rPr>
              <a:t>127 Companies (152 breaches) - ~16.5% repeat breaches</a:t>
            </a:r>
            <a:endParaRPr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162" name="Google Shape;162;p24"/>
          <p:cNvSpPr txBox="1"/>
          <p:nvPr/>
        </p:nvSpPr>
        <p:spPr>
          <a:xfrm>
            <a:off x="335403" y="262194"/>
            <a:ext cx="8496900" cy="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Rockwell"/>
                <a:ea typeface="Rockwell"/>
                <a:cs typeface="Rockwell"/>
                <a:sym typeface="Rockwell"/>
              </a:rPr>
              <a:t>Pruning the Data</a:t>
            </a:r>
            <a:endParaRPr sz="3000">
              <a:solidFill>
                <a:srgbClr val="3F3F3F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7" name="Google Shape;167;p25"/>
          <p:cNvGraphicFramePr/>
          <p:nvPr/>
        </p:nvGraphicFramePr>
        <p:xfrm>
          <a:off x="-12" y="4415841"/>
          <a:ext cx="9144225" cy="655260"/>
        </p:xfrm>
        <a:graphic>
          <a:graphicData uri="http://schemas.openxmlformats.org/drawingml/2006/table">
            <a:tbl>
              <a:tblPr>
                <a:noFill/>
                <a:tableStyleId>{DC52C819-6AC2-42AF-AF42-DE1583E46E06}</a:tableStyleId>
              </a:tblPr>
              <a:tblGrid>
                <a:gridCol w="481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1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12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812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81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81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812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812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812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812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8127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8127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8127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48127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48127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48127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48127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48127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48127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</a:tblGrid>
              <a:tr h="2244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2001</a:t>
                      </a:r>
                      <a:endParaRPr sz="9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2002</a:t>
                      </a:r>
                      <a:endParaRPr sz="9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2003</a:t>
                      </a:r>
                      <a:endParaRPr sz="900"/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2004</a:t>
                      </a:r>
                      <a:endParaRPr sz="9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2005</a:t>
                      </a:r>
                      <a:endParaRPr sz="9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2006</a:t>
                      </a:r>
                      <a:endParaRPr sz="9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2007</a:t>
                      </a:r>
                      <a:endParaRPr sz="9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2008</a:t>
                      </a:r>
                      <a:endParaRPr sz="9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2009</a:t>
                      </a:r>
                      <a:endParaRPr sz="9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2010</a:t>
                      </a:r>
                      <a:endParaRPr sz="9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2011</a:t>
                      </a:r>
                      <a:endParaRPr sz="9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2012</a:t>
                      </a:r>
                      <a:endParaRPr sz="9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2013</a:t>
                      </a:r>
                      <a:endParaRPr sz="9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2014</a:t>
                      </a:r>
                      <a:endParaRPr sz="9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2015</a:t>
                      </a:r>
                      <a:endParaRPr sz="9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2016</a:t>
                      </a:r>
                      <a:endParaRPr sz="9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2017</a:t>
                      </a:r>
                      <a:endParaRPr sz="9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2018</a:t>
                      </a:r>
                      <a:endParaRPr sz="9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2019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79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</a:t>
                      </a:r>
                      <a:endParaRPr sz="10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</a:t>
                      </a:r>
                      <a:endParaRPr sz="10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</a:t>
                      </a:r>
                      <a:endParaRPr sz="10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</a:t>
                      </a:r>
                      <a:endParaRPr sz="1000"/>
                    </a:p>
                  </a:txBody>
                  <a:tcPr marL="91425" marR="91425" marT="91425" marB="91425"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4</a:t>
                      </a:r>
                      <a:endParaRPr sz="1000"/>
                    </a:p>
                  </a:txBody>
                  <a:tcPr marL="91425" marR="91425" marT="91425" marB="91425"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3</a:t>
                      </a:r>
                      <a:endParaRPr sz="1000"/>
                    </a:p>
                  </a:txBody>
                  <a:tcPr marL="91425" marR="91425" marT="91425" marB="91425"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8</a:t>
                      </a:r>
                      <a:endParaRPr sz="1000"/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10</a:t>
                      </a:r>
                      <a:endParaRPr sz="1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4</a:t>
                      </a:r>
                      <a:endParaRPr sz="1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3</a:t>
                      </a:r>
                      <a:endParaRPr sz="1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8</a:t>
                      </a:r>
                      <a:endParaRPr sz="1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25</a:t>
                      </a:r>
                      <a:endParaRPr sz="1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30</a:t>
                      </a:r>
                      <a:endParaRPr sz="1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20</a:t>
                      </a:r>
                      <a:endParaRPr sz="1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9</a:t>
                      </a:r>
                      <a:endParaRPr sz="1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9</a:t>
                      </a:r>
                      <a:endParaRPr sz="1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6</a:t>
                      </a:r>
                      <a:endParaRPr sz="1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11</a:t>
                      </a:r>
                      <a:endParaRPr sz="1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</a:t>
                      </a:r>
                      <a:endParaRPr sz="1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68" name="Google Shape;16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400"/>
            <a:ext cx="9144222" cy="440644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" name="Google Shape;169;p25"/>
          <p:cNvGrpSpPr/>
          <p:nvPr/>
        </p:nvGrpSpPr>
        <p:grpSpPr>
          <a:xfrm>
            <a:off x="2672600" y="2269200"/>
            <a:ext cx="1571525" cy="1462275"/>
            <a:chOff x="2672600" y="2269200"/>
            <a:chExt cx="1571525" cy="1462275"/>
          </a:xfrm>
        </p:grpSpPr>
        <p:cxnSp>
          <p:nvCxnSpPr>
            <p:cNvPr id="170" name="Google Shape;170;p25"/>
            <p:cNvCxnSpPr/>
            <p:nvPr/>
          </p:nvCxnSpPr>
          <p:spPr>
            <a:xfrm>
              <a:off x="3496225" y="3000375"/>
              <a:ext cx="747900" cy="731100"/>
            </a:xfrm>
            <a:prstGeom prst="curvedConnector3">
              <a:avLst>
                <a:gd name="adj1" fmla="val 50000"/>
              </a:avLst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stealth" w="med" len="med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cxnSp>
        <p:sp>
          <p:nvSpPr>
            <p:cNvPr id="171" name="Google Shape;171;p25"/>
            <p:cNvSpPr txBox="1"/>
            <p:nvPr/>
          </p:nvSpPr>
          <p:spPr>
            <a:xfrm>
              <a:off x="2672600" y="2269200"/>
              <a:ext cx="1422300" cy="99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CC0000"/>
                  </a:solidFill>
                  <a:latin typeface="Rockwell"/>
                  <a:ea typeface="Rockwell"/>
                  <a:cs typeface="Rockwell"/>
                  <a:sym typeface="Rockwell"/>
                </a:rPr>
                <a:t>In-scope start reflecting general trends</a:t>
              </a:r>
              <a:endParaRPr sz="1200">
                <a:solidFill>
                  <a:srgbClr val="CC0000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</p:grpSp>
      <p:grpSp>
        <p:nvGrpSpPr>
          <p:cNvPr id="172" name="Google Shape;172;p25"/>
          <p:cNvGrpSpPr/>
          <p:nvPr/>
        </p:nvGrpSpPr>
        <p:grpSpPr>
          <a:xfrm>
            <a:off x="3390450" y="707100"/>
            <a:ext cx="2498400" cy="1038050"/>
            <a:chOff x="3390450" y="707100"/>
            <a:chExt cx="2498400" cy="1038050"/>
          </a:xfrm>
        </p:grpSpPr>
        <p:cxnSp>
          <p:nvCxnSpPr>
            <p:cNvPr id="173" name="Google Shape;173;p25"/>
            <p:cNvCxnSpPr/>
            <p:nvPr/>
          </p:nvCxnSpPr>
          <p:spPr>
            <a:xfrm>
              <a:off x="4812750" y="1277450"/>
              <a:ext cx="1076100" cy="467700"/>
            </a:xfrm>
            <a:prstGeom prst="curvedConnector3">
              <a:avLst>
                <a:gd name="adj1" fmla="val 30736"/>
              </a:avLst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stealth" w="med" len="med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cxnSp>
        <p:sp>
          <p:nvSpPr>
            <p:cNvPr id="174" name="Google Shape;174;p25"/>
            <p:cNvSpPr txBox="1"/>
            <p:nvPr/>
          </p:nvSpPr>
          <p:spPr>
            <a:xfrm>
              <a:off x="3390450" y="707100"/>
              <a:ext cx="1422300" cy="99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CC0000"/>
                  </a:solidFill>
                  <a:latin typeface="Rockwell"/>
                  <a:ea typeface="Rockwell"/>
                  <a:cs typeface="Rockwell"/>
                  <a:sym typeface="Rockwell"/>
                </a:rPr>
                <a:t>This shape reflects the VCDB data for all stocks</a:t>
              </a:r>
              <a:endParaRPr sz="1200">
                <a:solidFill>
                  <a:srgbClr val="CC0000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9" name="Google Shape;179;p26"/>
          <p:cNvGraphicFramePr/>
          <p:nvPr/>
        </p:nvGraphicFramePr>
        <p:xfrm>
          <a:off x="63" y="4396050"/>
          <a:ext cx="9143975" cy="655260"/>
        </p:xfrm>
        <a:graphic>
          <a:graphicData uri="http://schemas.openxmlformats.org/drawingml/2006/table">
            <a:tbl>
              <a:tblPr>
                <a:noFill/>
                <a:tableStyleId>{DC52C819-6AC2-42AF-AF42-DE1583E46E06}</a:tableStyleId>
              </a:tblPr>
              <a:tblGrid>
                <a:gridCol w="859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0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93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312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88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23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822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312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312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8312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83127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2863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Consulting</a:t>
                      </a:r>
                      <a:endParaRPr sz="9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Education</a:t>
                      </a:r>
                      <a:endParaRPr sz="900"/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Finance</a:t>
                      </a:r>
                      <a:endParaRPr sz="9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Food</a:t>
                      </a:r>
                      <a:endParaRPr sz="9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Healthcare</a:t>
                      </a:r>
                      <a:endParaRPr sz="9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Manufacturing</a:t>
                      </a:r>
                      <a:endParaRPr sz="9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Media</a:t>
                      </a:r>
                      <a:endParaRPr sz="9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Retail</a:t>
                      </a:r>
                      <a:endParaRPr sz="9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Services</a:t>
                      </a:r>
                      <a:endParaRPr sz="9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Tech</a:t>
                      </a:r>
                      <a:endParaRPr sz="9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Travel</a:t>
                      </a:r>
                      <a:endParaRPr sz="9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63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4</a:t>
                      </a:r>
                      <a:endParaRPr sz="10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</a:t>
                      </a:r>
                      <a:endParaRPr sz="1000"/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41</a:t>
                      </a:r>
                      <a:endParaRPr sz="1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9</a:t>
                      </a:r>
                      <a:endParaRPr sz="1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27</a:t>
                      </a:r>
                      <a:endParaRPr sz="1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6</a:t>
                      </a:r>
                      <a:endParaRPr sz="1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5</a:t>
                      </a:r>
                      <a:endParaRPr sz="1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11</a:t>
                      </a:r>
                      <a:endParaRPr sz="1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3</a:t>
                      </a:r>
                      <a:endParaRPr sz="1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41</a:t>
                      </a:r>
                      <a:endParaRPr sz="1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4</a:t>
                      </a:r>
                      <a:endParaRPr sz="1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80" name="Google Shape;18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213" y="0"/>
            <a:ext cx="8217702" cy="43960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1" name="Google Shape;181;p26"/>
          <p:cNvGrpSpPr/>
          <p:nvPr/>
        </p:nvGrpSpPr>
        <p:grpSpPr>
          <a:xfrm>
            <a:off x="3385650" y="387750"/>
            <a:ext cx="3555000" cy="1083150"/>
            <a:chOff x="3385650" y="387750"/>
            <a:chExt cx="3555000" cy="1083150"/>
          </a:xfrm>
        </p:grpSpPr>
        <p:cxnSp>
          <p:nvCxnSpPr>
            <p:cNvPr id="182" name="Google Shape;182;p26"/>
            <p:cNvCxnSpPr>
              <a:stCxn id="183" idx="3"/>
            </p:cNvCxnSpPr>
            <p:nvPr/>
          </p:nvCxnSpPr>
          <p:spPr>
            <a:xfrm>
              <a:off x="5818950" y="883200"/>
              <a:ext cx="1121700" cy="587700"/>
            </a:xfrm>
            <a:prstGeom prst="curvedConnector3">
              <a:avLst>
                <a:gd name="adj1" fmla="val 50000"/>
              </a:avLst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stealth" w="med" len="med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cxnSp>
        <p:sp>
          <p:nvSpPr>
            <p:cNvPr id="183" name="Google Shape;183;p26"/>
            <p:cNvSpPr txBox="1"/>
            <p:nvPr/>
          </p:nvSpPr>
          <p:spPr>
            <a:xfrm>
              <a:off x="4396650" y="387750"/>
              <a:ext cx="1422300" cy="99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CC0000"/>
                  </a:solidFill>
                  <a:latin typeface="Rockwell"/>
                  <a:ea typeface="Rockwell"/>
                  <a:cs typeface="Rockwell"/>
                  <a:sym typeface="Rockwell"/>
                </a:rPr>
                <a:t>Tech and Finance make up disproportionate amount</a:t>
              </a:r>
              <a:endParaRPr sz="1200">
                <a:solidFill>
                  <a:srgbClr val="CC0000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cxnSp>
          <p:nvCxnSpPr>
            <p:cNvPr id="184" name="Google Shape;184;p26"/>
            <p:cNvCxnSpPr>
              <a:stCxn id="183" idx="1"/>
            </p:cNvCxnSpPr>
            <p:nvPr/>
          </p:nvCxnSpPr>
          <p:spPr>
            <a:xfrm flipH="1">
              <a:off x="3385650" y="883200"/>
              <a:ext cx="1011000" cy="587700"/>
            </a:xfrm>
            <a:prstGeom prst="curvedConnector3">
              <a:avLst>
                <a:gd name="adj1" fmla="val 50000"/>
              </a:avLst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stealth" w="med" len="med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cxnSp>
      </p:grpSp>
      <p:grpSp>
        <p:nvGrpSpPr>
          <p:cNvPr id="185" name="Google Shape;185;p26"/>
          <p:cNvGrpSpPr/>
          <p:nvPr/>
        </p:nvGrpSpPr>
        <p:grpSpPr>
          <a:xfrm>
            <a:off x="4321650" y="1664200"/>
            <a:ext cx="2128800" cy="990900"/>
            <a:chOff x="4321650" y="1664200"/>
            <a:chExt cx="2128800" cy="990900"/>
          </a:xfrm>
        </p:grpSpPr>
        <p:sp>
          <p:nvSpPr>
            <p:cNvPr id="186" name="Google Shape;186;p26"/>
            <p:cNvSpPr txBox="1"/>
            <p:nvPr/>
          </p:nvSpPr>
          <p:spPr>
            <a:xfrm>
              <a:off x="5136750" y="1664200"/>
              <a:ext cx="1313700" cy="99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CC0000"/>
                  </a:solidFill>
                  <a:latin typeface="Rockwell"/>
                  <a:ea typeface="Rockwell"/>
                  <a:cs typeface="Rockwell"/>
                  <a:sym typeface="Rockwell"/>
                </a:rPr>
                <a:t>Many Hospitals are not public. This is a large amount</a:t>
              </a:r>
              <a:endParaRPr sz="1200">
                <a:solidFill>
                  <a:srgbClr val="CC0000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cxnSp>
          <p:nvCxnSpPr>
            <p:cNvPr id="187" name="Google Shape;187;p26"/>
            <p:cNvCxnSpPr>
              <a:stCxn id="186" idx="1"/>
            </p:cNvCxnSpPr>
            <p:nvPr/>
          </p:nvCxnSpPr>
          <p:spPr>
            <a:xfrm flipH="1">
              <a:off x="4321650" y="2159650"/>
              <a:ext cx="815100" cy="294000"/>
            </a:xfrm>
            <a:prstGeom prst="curvedConnector3">
              <a:avLst>
                <a:gd name="adj1" fmla="val 50000"/>
              </a:avLst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stealth" w="med" len="med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cxnSp>
      </p:grpSp>
      <p:grpSp>
        <p:nvGrpSpPr>
          <p:cNvPr id="188" name="Google Shape;188;p26"/>
          <p:cNvGrpSpPr/>
          <p:nvPr/>
        </p:nvGrpSpPr>
        <p:grpSpPr>
          <a:xfrm>
            <a:off x="1003500" y="1328725"/>
            <a:ext cx="1422300" cy="2033400"/>
            <a:chOff x="1003500" y="1328725"/>
            <a:chExt cx="1422300" cy="2033400"/>
          </a:xfrm>
        </p:grpSpPr>
        <p:sp>
          <p:nvSpPr>
            <p:cNvPr id="189" name="Google Shape;189;p26"/>
            <p:cNvSpPr txBox="1"/>
            <p:nvPr/>
          </p:nvSpPr>
          <p:spPr>
            <a:xfrm>
              <a:off x="1003500" y="1328725"/>
              <a:ext cx="1422300" cy="99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CC0000"/>
                  </a:solidFill>
                  <a:latin typeface="Rockwell"/>
                  <a:ea typeface="Rockwell"/>
                  <a:cs typeface="Rockwell"/>
                  <a:sym typeface="Rockwell"/>
                </a:rPr>
                <a:t>Most Educational institutions are not public</a:t>
              </a:r>
              <a:endParaRPr sz="1200">
                <a:solidFill>
                  <a:srgbClr val="CC0000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cxnSp>
          <p:nvCxnSpPr>
            <p:cNvPr id="190" name="Google Shape;190;p26"/>
            <p:cNvCxnSpPr/>
            <p:nvPr/>
          </p:nvCxnSpPr>
          <p:spPr>
            <a:xfrm rot="5400000">
              <a:off x="1384175" y="2813275"/>
              <a:ext cx="1042500" cy="55200"/>
            </a:xfrm>
            <a:prstGeom prst="curvedConnector3">
              <a:avLst>
                <a:gd name="adj1" fmla="val 50000"/>
              </a:avLst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stealth" w="med" len="med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5" name="Google Shape;195;p27"/>
          <p:cNvGraphicFramePr/>
          <p:nvPr/>
        </p:nvGraphicFramePr>
        <p:xfrm>
          <a:off x="63" y="4396050"/>
          <a:ext cx="9107750" cy="640020"/>
        </p:xfrm>
        <a:graphic>
          <a:graphicData uri="http://schemas.openxmlformats.org/drawingml/2006/table">
            <a:tbl>
              <a:tblPr>
                <a:noFill/>
                <a:tableStyleId>{DC52C819-6AC2-42AF-AF42-DE1583E46E06}</a:tableStyleId>
              </a:tblPr>
              <a:tblGrid>
                <a:gridCol w="1524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90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06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739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745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376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863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Unknown</a:t>
                      </a:r>
                      <a:endParaRPr sz="9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&lt;100K</a:t>
                      </a:r>
                      <a:endParaRPr sz="900"/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&lt;1,000,000 </a:t>
                      </a:r>
                      <a:endParaRPr sz="9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&lt;100,000,000</a:t>
                      </a:r>
                      <a:endParaRPr sz="9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&lt;500,000,000</a:t>
                      </a:r>
                      <a:endParaRPr sz="9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&gt;500,000,000</a:t>
                      </a:r>
                      <a:endParaRPr sz="9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63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8</a:t>
                      </a:r>
                      <a:endParaRPr sz="9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33</a:t>
                      </a:r>
                      <a:endParaRPr sz="900"/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24</a:t>
                      </a:r>
                      <a:endParaRPr sz="9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35</a:t>
                      </a:r>
                      <a:endParaRPr sz="9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4</a:t>
                      </a:r>
                      <a:endParaRPr sz="9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1</a:t>
                      </a:r>
                      <a:endParaRPr sz="9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96" name="Google Shape;19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1250" y="0"/>
            <a:ext cx="8221622" cy="43960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7" name="Google Shape;197;p27"/>
          <p:cNvGrpSpPr/>
          <p:nvPr/>
        </p:nvGrpSpPr>
        <p:grpSpPr>
          <a:xfrm>
            <a:off x="5700575" y="1017050"/>
            <a:ext cx="2237400" cy="990900"/>
            <a:chOff x="5700575" y="1017050"/>
            <a:chExt cx="2237400" cy="990900"/>
          </a:xfrm>
        </p:grpSpPr>
        <p:sp>
          <p:nvSpPr>
            <p:cNvPr id="198" name="Google Shape;198;p27"/>
            <p:cNvSpPr txBox="1"/>
            <p:nvPr/>
          </p:nvSpPr>
          <p:spPr>
            <a:xfrm>
              <a:off x="6515675" y="1017050"/>
              <a:ext cx="1422300" cy="99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CC0000"/>
                  </a:solidFill>
                  <a:latin typeface="Rockwell"/>
                  <a:ea typeface="Rockwell"/>
                  <a:cs typeface="Rockwell"/>
                  <a:sym typeface="Rockwell"/>
                </a:rPr>
                <a:t>Between 1M and 100M is the most common breach</a:t>
              </a:r>
              <a:endParaRPr sz="1200">
                <a:solidFill>
                  <a:srgbClr val="CC0000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cxnSp>
          <p:nvCxnSpPr>
            <p:cNvPr id="199" name="Google Shape;199;p27"/>
            <p:cNvCxnSpPr>
              <a:stCxn id="198" idx="1"/>
            </p:cNvCxnSpPr>
            <p:nvPr/>
          </p:nvCxnSpPr>
          <p:spPr>
            <a:xfrm flipH="1">
              <a:off x="5700575" y="1512500"/>
              <a:ext cx="815100" cy="294000"/>
            </a:xfrm>
            <a:prstGeom prst="curvedConnector3">
              <a:avLst>
                <a:gd name="adj1" fmla="val 50000"/>
              </a:avLst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stealth" w="med" len="med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cxnSp>
      </p:grpSp>
      <p:sp>
        <p:nvSpPr>
          <p:cNvPr id="200" name="Google Shape;200;p27"/>
          <p:cNvSpPr txBox="1"/>
          <p:nvPr/>
        </p:nvSpPr>
        <p:spPr>
          <a:xfrm>
            <a:off x="7205950" y="2161175"/>
            <a:ext cx="1422300" cy="9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0000"/>
                </a:solidFill>
                <a:latin typeface="Rockwell"/>
                <a:ea typeface="Rockwell"/>
                <a:cs typeface="Rockwell"/>
                <a:sym typeface="Rockwell"/>
              </a:rPr>
              <a:t>Total records breached from samples:</a:t>
            </a:r>
            <a:endParaRPr sz="1200">
              <a:solidFill>
                <a:srgbClr val="CC0000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0000"/>
                </a:solidFill>
                <a:latin typeface="Rockwell"/>
                <a:ea typeface="Rockwell"/>
                <a:cs typeface="Rockwell"/>
                <a:sym typeface="Rockwell"/>
              </a:rPr>
              <a:t>3,587,987,895</a:t>
            </a:r>
            <a:endParaRPr sz="1200">
              <a:solidFill>
                <a:srgbClr val="CC0000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CC0000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8" cy="44367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6" name="Google Shape;206;p28"/>
          <p:cNvGrpSpPr/>
          <p:nvPr/>
        </p:nvGrpSpPr>
        <p:grpSpPr>
          <a:xfrm>
            <a:off x="2792525" y="907625"/>
            <a:ext cx="2905800" cy="1033050"/>
            <a:chOff x="2792525" y="907625"/>
            <a:chExt cx="2905800" cy="1033050"/>
          </a:xfrm>
        </p:grpSpPr>
        <p:sp>
          <p:nvSpPr>
            <p:cNvPr id="207" name="Google Shape;207;p28"/>
            <p:cNvSpPr txBox="1"/>
            <p:nvPr/>
          </p:nvSpPr>
          <p:spPr>
            <a:xfrm>
              <a:off x="2792525" y="949775"/>
              <a:ext cx="1422300" cy="99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CC0000"/>
                  </a:solidFill>
                  <a:latin typeface="Rockwell"/>
                  <a:ea typeface="Rockwell"/>
                  <a:cs typeface="Rockwell"/>
                  <a:sym typeface="Rockwell"/>
                </a:rPr>
                <a:t>We see breach size start to increase on average.</a:t>
              </a:r>
              <a:endParaRPr sz="1200">
                <a:solidFill>
                  <a:srgbClr val="CC0000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cxnSp>
          <p:nvCxnSpPr>
            <p:cNvPr id="208" name="Google Shape;208;p28"/>
            <p:cNvCxnSpPr>
              <a:stCxn id="207" idx="3"/>
            </p:cNvCxnSpPr>
            <p:nvPr/>
          </p:nvCxnSpPr>
          <p:spPr>
            <a:xfrm rot="10800000" flipH="1">
              <a:off x="4214825" y="907625"/>
              <a:ext cx="1483500" cy="537600"/>
            </a:xfrm>
            <a:prstGeom prst="curvedConnector3">
              <a:avLst>
                <a:gd name="adj1" fmla="val 50000"/>
              </a:avLst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stealth" w="med" len="med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2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215" name="Google Shape;21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"/>
            <a:ext cx="9143998" cy="43160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3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222" name="Google Shape;22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8"/>
            <a:ext cx="9143998" cy="428741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23" name="Google Shape;223;p30"/>
          <p:cNvGraphicFramePr/>
          <p:nvPr/>
        </p:nvGraphicFramePr>
        <p:xfrm>
          <a:off x="63" y="4396050"/>
          <a:ext cx="9107725" cy="640020"/>
        </p:xfrm>
        <a:graphic>
          <a:graphicData uri="http://schemas.openxmlformats.org/drawingml/2006/table">
            <a:tbl>
              <a:tblPr>
                <a:noFill/>
                <a:tableStyleId>{DC52C819-6AC2-42AF-AF42-DE1583E46E06}</a:tableStyleId>
              </a:tblPr>
              <a:tblGrid>
                <a:gridCol w="1121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96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4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84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580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04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044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204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863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STAT</a:t>
                      </a:r>
                      <a:endParaRPr sz="9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CARD</a:t>
                      </a:r>
                      <a:endParaRPr sz="900"/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HACK</a:t>
                      </a:r>
                      <a:endParaRPr sz="9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UNKN</a:t>
                      </a:r>
                      <a:endParaRPr sz="9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INSD</a:t>
                      </a:r>
                      <a:endParaRPr sz="9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PHYS</a:t>
                      </a:r>
                      <a:endParaRPr sz="9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PORT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DISC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63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1</a:t>
                      </a:r>
                      <a:endParaRPr sz="9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6</a:t>
                      </a:r>
                      <a:endParaRPr sz="900"/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63</a:t>
                      </a:r>
                      <a:endParaRPr sz="9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1</a:t>
                      </a:r>
                      <a:endParaRPr sz="9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13</a:t>
                      </a:r>
                      <a:endParaRPr sz="9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5</a:t>
                      </a:r>
                      <a:endParaRPr sz="9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27</a:t>
                      </a:r>
                      <a:endParaRPr sz="9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36</a:t>
                      </a:r>
                      <a:endParaRPr sz="9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224" name="Google Shape;224;p30"/>
          <p:cNvGrpSpPr/>
          <p:nvPr/>
        </p:nvGrpSpPr>
        <p:grpSpPr>
          <a:xfrm>
            <a:off x="3445700" y="890975"/>
            <a:ext cx="2254800" cy="632400"/>
            <a:chOff x="3445700" y="890975"/>
            <a:chExt cx="2254800" cy="632400"/>
          </a:xfrm>
        </p:grpSpPr>
        <p:sp>
          <p:nvSpPr>
            <p:cNvPr id="225" name="Google Shape;225;p30"/>
            <p:cNvSpPr txBox="1"/>
            <p:nvPr/>
          </p:nvSpPr>
          <p:spPr>
            <a:xfrm>
              <a:off x="4395500" y="890975"/>
              <a:ext cx="1305000" cy="632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CC0000"/>
                  </a:solidFill>
                  <a:latin typeface="Rockwell"/>
                  <a:ea typeface="Rockwell"/>
                  <a:cs typeface="Rockwell"/>
                  <a:sym typeface="Rockwell"/>
                </a:rPr>
                <a:t>By far the most common issue (~41%)</a:t>
              </a:r>
              <a:endParaRPr sz="1200">
                <a:solidFill>
                  <a:srgbClr val="CC0000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cxnSp>
          <p:nvCxnSpPr>
            <p:cNvPr id="226" name="Google Shape;226;p30"/>
            <p:cNvCxnSpPr>
              <a:stCxn id="225" idx="1"/>
            </p:cNvCxnSpPr>
            <p:nvPr/>
          </p:nvCxnSpPr>
          <p:spPr>
            <a:xfrm flipH="1">
              <a:off x="3445700" y="1207175"/>
              <a:ext cx="949800" cy="314100"/>
            </a:xfrm>
            <a:prstGeom prst="curvedConnector3">
              <a:avLst>
                <a:gd name="adj1" fmla="val 50000"/>
              </a:avLst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stealth" w="med" len="med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cxnSp>
      </p:grpSp>
      <p:grpSp>
        <p:nvGrpSpPr>
          <p:cNvPr id="227" name="Google Shape;227;p30"/>
          <p:cNvGrpSpPr/>
          <p:nvPr/>
        </p:nvGrpSpPr>
        <p:grpSpPr>
          <a:xfrm>
            <a:off x="6262850" y="1152475"/>
            <a:ext cx="1822200" cy="1125000"/>
            <a:chOff x="6262850" y="1152475"/>
            <a:chExt cx="1822200" cy="1125000"/>
          </a:xfrm>
        </p:grpSpPr>
        <p:sp>
          <p:nvSpPr>
            <p:cNvPr id="228" name="Google Shape;228;p30"/>
            <p:cNvSpPr txBox="1"/>
            <p:nvPr/>
          </p:nvSpPr>
          <p:spPr>
            <a:xfrm>
              <a:off x="6262850" y="1152475"/>
              <a:ext cx="1822200" cy="632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CC0000"/>
                  </a:solidFill>
                  <a:latin typeface="Rockwell"/>
                  <a:ea typeface="Rockwell"/>
                  <a:cs typeface="Rockwell"/>
                  <a:sym typeface="Rockwell"/>
                </a:rPr>
                <a:t>~18% of breaches are caused by losing portable devices</a:t>
              </a:r>
              <a:endParaRPr sz="1200">
                <a:solidFill>
                  <a:srgbClr val="CC0000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cxnSp>
          <p:nvCxnSpPr>
            <p:cNvPr id="229" name="Google Shape;229;p30"/>
            <p:cNvCxnSpPr>
              <a:stCxn id="228" idx="2"/>
            </p:cNvCxnSpPr>
            <p:nvPr/>
          </p:nvCxnSpPr>
          <p:spPr>
            <a:xfrm rot="-5400000" flipH="1">
              <a:off x="7063850" y="1894975"/>
              <a:ext cx="492600" cy="272400"/>
            </a:xfrm>
            <a:prstGeom prst="curvedConnector3">
              <a:avLst>
                <a:gd name="adj1" fmla="val 50000"/>
              </a:avLst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stealth" w="med" len="med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ckwell"/>
                <a:ea typeface="Rockwell"/>
                <a:cs typeface="Rockwell"/>
                <a:sym typeface="Rockwell"/>
              </a:rPr>
              <a:t>Previously:</a:t>
            </a:r>
            <a:endParaRPr>
              <a:latin typeface="Rockwell"/>
              <a:ea typeface="Rockwell"/>
              <a:cs typeface="Rockwell"/>
              <a:sym typeface="Rockwell"/>
            </a:endParaRPr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Font typeface="Rockwell"/>
              <a:buChar char="●"/>
            </a:pPr>
            <a:r>
              <a:rPr lang="en">
                <a:latin typeface="Rockwell"/>
                <a:ea typeface="Rockwell"/>
                <a:cs typeface="Rockwell"/>
                <a:sym typeface="Rockwell"/>
              </a:rPr>
              <a:t>Lack of sources</a:t>
            </a:r>
            <a:endParaRPr>
              <a:latin typeface="Rockwell"/>
              <a:ea typeface="Rockwell"/>
              <a:cs typeface="Rockwell"/>
              <a:sym typeface="Rockwell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Rockwell"/>
              <a:buChar char="●"/>
            </a:pPr>
            <a:r>
              <a:rPr lang="en">
                <a:latin typeface="Rockwell"/>
                <a:ea typeface="Rockwell"/>
                <a:cs typeface="Rockwell"/>
                <a:sym typeface="Rockwell"/>
              </a:rPr>
              <a:t>Used alphavantage.co</a:t>
            </a:r>
            <a:endParaRPr>
              <a:latin typeface="Rockwell"/>
              <a:ea typeface="Rockwell"/>
              <a:cs typeface="Rockwell"/>
              <a:sym typeface="Rockwell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Rockwell"/>
              <a:buChar char="○"/>
            </a:pPr>
            <a:r>
              <a:rPr lang="en">
                <a:latin typeface="Rockwell"/>
                <a:ea typeface="Rockwell"/>
                <a:cs typeface="Rockwell"/>
                <a:sym typeface="Rockwell"/>
              </a:rPr>
              <a:t>Missing data</a:t>
            </a:r>
            <a:endParaRPr>
              <a:latin typeface="Rockwell"/>
              <a:ea typeface="Rockwell"/>
              <a:cs typeface="Rockwell"/>
              <a:sym typeface="Rockwell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Rockwell"/>
              <a:buChar char="○"/>
            </a:pPr>
            <a:r>
              <a:rPr lang="en">
                <a:latin typeface="Rockwell"/>
                <a:ea typeface="Rockwell"/>
                <a:cs typeface="Rockwell"/>
                <a:sym typeface="Rockwell"/>
              </a:rPr>
              <a:t>Speed Limitation </a:t>
            </a:r>
            <a:endParaRPr>
              <a:latin typeface="Rockwell"/>
              <a:ea typeface="Rockwell"/>
              <a:cs typeface="Rockwell"/>
              <a:sym typeface="Rockwell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Rockwell"/>
                <a:ea typeface="Rockwell"/>
                <a:cs typeface="Rockwell"/>
                <a:sym typeface="Rockwell"/>
              </a:rPr>
              <a:t>Now:</a:t>
            </a:r>
            <a:endParaRPr>
              <a:latin typeface="Rockwell"/>
              <a:ea typeface="Rockwell"/>
              <a:cs typeface="Rockwell"/>
              <a:sym typeface="Rockwell"/>
            </a:endParaRPr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Font typeface="Rockwell"/>
              <a:buChar char="●"/>
            </a:pPr>
            <a:r>
              <a:rPr lang="en">
                <a:latin typeface="Rockwell"/>
                <a:ea typeface="Rockwell"/>
                <a:cs typeface="Rockwell"/>
                <a:sym typeface="Rockwell"/>
              </a:rPr>
              <a:t>Used Financial Modeling Prep</a:t>
            </a:r>
            <a:endParaRPr>
              <a:latin typeface="Rockwell"/>
              <a:ea typeface="Rockwell"/>
              <a:cs typeface="Rockwell"/>
              <a:sym typeface="Rockwell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Rockwell"/>
              <a:buChar char="○"/>
            </a:pPr>
            <a:r>
              <a:rPr lang="en">
                <a:latin typeface="Rockwell"/>
                <a:ea typeface="Rockwell"/>
                <a:cs typeface="Rockwell"/>
                <a:sym typeface="Rockwell"/>
              </a:rPr>
              <a:t>Free API</a:t>
            </a:r>
            <a:endParaRPr>
              <a:latin typeface="Rockwell"/>
              <a:ea typeface="Rockwell"/>
              <a:cs typeface="Rockwell"/>
              <a:sym typeface="Rockwell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Rockwell"/>
              <a:buChar char="○"/>
            </a:pPr>
            <a:r>
              <a:rPr lang="en">
                <a:latin typeface="Rockwell"/>
                <a:ea typeface="Rockwell"/>
                <a:cs typeface="Rockwell"/>
                <a:sym typeface="Rockwell"/>
              </a:rPr>
              <a:t>Better data</a:t>
            </a:r>
            <a:endParaRPr>
              <a:latin typeface="Rockwell"/>
              <a:ea typeface="Rockwell"/>
              <a:cs typeface="Rockwell"/>
              <a:sym typeface="Rockwell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Rockwell"/>
              <a:buChar char="○"/>
            </a:pPr>
            <a:r>
              <a:rPr lang="en">
                <a:latin typeface="Rockwell"/>
                <a:ea typeface="Rockwell"/>
                <a:cs typeface="Rockwell"/>
                <a:sym typeface="Rockwell"/>
              </a:rPr>
              <a:t>No speed limitations</a:t>
            </a:r>
            <a:endParaRPr>
              <a:latin typeface="Rockwell"/>
              <a:ea typeface="Rockwell"/>
              <a:cs typeface="Rockwell"/>
              <a:sym typeface="Rockwell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Rockwell"/>
              <a:buChar char="●"/>
            </a:pPr>
            <a:r>
              <a:rPr lang="en">
                <a:latin typeface="Rockwell"/>
                <a:ea typeface="Rockwell"/>
                <a:cs typeface="Rockwell"/>
                <a:sym typeface="Rockwell"/>
              </a:rPr>
              <a:t>Used investing.com (manually downloaded and formatted)</a:t>
            </a:r>
            <a:endParaRPr sz="1300">
              <a:highlight>
                <a:srgbClr val="F0F2F1"/>
              </a:highlight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235" name="Google Shape;235;p31"/>
          <p:cNvSpPr txBox="1"/>
          <p:nvPr/>
        </p:nvSpPr>
        <p:spPr>
          <a:xfrm>
            <a:off x="335403" y="262194"/>
            <a:ext cx="8496900" cy="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Rockwell"/>
                <a:ea typeface="Rockwell"/>
                <a:cs typeface="Rockwell"/>
                <a:sym typeface="Rockwell"/>
              </a:rPr>
              <a:t>Downloading the Stock Data</a:t>
            </a:r>
            <a:endParaRPr sz="3000">
              <a:solidFill>
                <a:srgbClr val="3F3F3F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Google Shape;61;p14"/>
          <p:cNvCxnSpPr/>
          <p:nvPr/>
        </p:nvCxnSpPr>
        <p:spPr>
          <a:xfrm>
            <a:off x="2812125" y="2713313"/>
            <a:ext cx="6264600" cy="60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595959"/>
            </a:solidFill>
            <a:prstDash val="dash"/>
            <a:round/>
            <a:headEnd type="none" w="med" len="med"/>
            <a:tailEnd type="triangle" w="med" len="med"/>
          </a:ln>
        </p:spPr>
      </p:cxn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99787" y="1665500"/>
            <a:ext cx="2337400" cy="78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88412" y="2972863"/>
            <a:ext cx="2022785" cy="78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4"/>
          <p:cNvPicPr preferRelativeResize="0"/>
          <p:nvPr/>
        </p:nvPicPr>
        <p:blipFill>
          <a:blip r:embed="rId5">
            <a:alphaModFix amt="42000"/>
          </a:blip>
          <a:stretch>
            <a:fillRect/>
          </a:stretch>
        </p:blipFill>
        <p:spPr>
          <a:xfrm>
            <a:off x="3366973" y="2955524"/>
            <a:ext cx="1604902" cy="23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4"/>
          <p:cNvPicPr preferRelativeResize="0"/>
          <p:nvPr/>
        </p:nvPicPr>
        <p:blipFill>
          <a:blip r:embed="rId6">
            <a:alphaModFix amt="50000"/>
          </a:blip>
          <a:stretch>
            <a:fillRect/>
          </a:stretch>
        </p:blipFill>
        <p:spPr>
          <a:xfrm>
            <a:off x="4505150" y="2130356"/>
            <a:ext cx="1716501" cy="316156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849988" y="2112157"/>
            <a:ext cx="1028625" cy="35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72100" y="1080826"/>
            <a:ext cx="2117525" cy="3157275"/>
          </a:xfrm>
          <a:prstGeom prst="rect">
            <a:avLst/>
          </a:prstGeom>
          <a:noFill/>
          <a:ln>
            <a:noFill/>
          </a:ln>
          <a:effectLst>
            <a:reflection stA="58000" endPos="21000" dist="28575" dir="5400000" fadeDir="5400012" sy="-100000" algn="bl" rotWithShape="0"/>
          </a:effectLst>
        </p:spPr>
      </p:pic>
      <p:sp>
        <p:nvSpPr>
          <p:cNvPr id="68" name="Google Shape;68;p14"/>
          <p:cNvSpPr txBox="1"/>
          <p:nvPr/>
        </p:nvSpPr>
        <p:spPr>
          <a:xfrm>
            <a:off x="335403" y="262194"/>
            <a:ext cx="8496900" cy="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Rockwell"/>
                <a:ea typeface="Rockwell"/>
                <a:cs typeface="Rockwell"/>
                <a:sym typeface="Rockwell"/>
              </a:rPr>
              <a:t>Chaim Sanders</a:t>
            </a:r>
            <a:endParaRPr sz="3000">
              <a:latin typeface="Rockwell"/>
              <a:ea typeface="Rockwell"/>
              <a:cs typeface="Rockwell"/>
              <a:sym typeface="Rockwell"/>
            </a:endParaRPr>
          </a:p>
        </p:txBody>
      </p:sp>
      <p:cxnSp>
        <p:nvCxnSpPr>
          <p:cNvPr id="69" name="Google Shape;69;p14"/>
          <p:cNvCxnSpPr/>
          <p:nvPr/>
        </p:nvCxnSpPr>
        <p:spPr>
          <a:xfrm rot="-5400000">
            <a:off x="3248497" y="2598525"/>
            <a:ext cx="231600" cy="60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" name="Google Shape;70;p14"/>
          <p:cNvCxnSpPr/>
          <p:nvPr/>
        </p:nvCxnSpPr>
        <p:spPr>
          <a:xfrm rot="-5400000">
            <a:off x="4064432" y="2819238"/>
            <a:ext cx="210000" cy="60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" name="Google Shape;71;p14"/>
          <p:cNvCxnSpPr/>
          <p:nvPr/>
        </p:nvCxnSpPr>
        <p:spPr>
          <a:xfrm rot="-5400000">
            <a:off x="5247601" y="2598525"/>
            <a:ext cx="231600" cy="60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2" name="Google Shape;72;p14"/>
          <p:cNvCxnSpPr/>
          <p:nvPr/>
        </p:nvCxnSpPr>
        <p:spPr>
          <a:xfrm rot="-5400000">
            <a:off x="6461182" y="2819238"/>
            <a:ext cx="210000" cy="60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3" name="Google Shape;73;p14"/>
          <p:cNvCxnSpPr/>
          <p:nvPr/>
        </p:nvCxnSpPr>
        <p:spPr>
          <a:xfrm rot="-5400000">
            <a:off x="7444281" y="2606925"/>
            <a:ext cx="248400" cy="60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4" name="Google Shape;74;p14"/>
          <p:cNvSpPr txBox="1"/>
          <p:nvPr/>
        </p:nvSpPr>
        <p:spPr>
          <a:xfrm>
            <a:off x="3000075" y="4583550"/>
            <a:ext cx="58887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DISCLAIMER: This presentation should not be taken as financial advice.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2"/>
          <p:cNvSpPr txBox="1">
            <a:spLocks noGrp="1"/>
          </p:cNvSpPr>
          <p:nvPr>
            <p:ph type="body" idx="1"/>
          </p:nvPr>
        </p:nvSpPr>
        <p:spPr>
          <a:xfrm>
            <a:off x="343650" y="2264925"/>
            <a:ext cx="8456700" cy="119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>
                <a:latin typeface="Courier New"/>
                <a:ea typeface="Courier New"/>
                <a:cs typeface="Courier New"/>
                <a:sym typeface="Courier New"/>
              </a:rPr>
              <a:t>Market Adjusted </a:t>
            </a:r>
            <a:r>
              <a:rPr lang="en" sz="1400"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lang="en" sz="1400"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(((Company prices on day X after breach)/(Company price on day prior to breach)-1)*100) - (((MARKET prices on day X after breach)/(MARKET on the day prior to breach)-1)*100)</a:t>
            </a:r>
            <a:endParaRPr sz="1400">
              <a:highlight>
                <a:srgbClr val="EFEFE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graphicFrame>
        <p:nvGraphicFramePr>
          <p:cNvPr id="241" name="Google Shape;241;p32"/>
          <p:cNvGraphicFramePr/>
          <p:nvPr/>
        </p:nvGraphicFramePr>
        <p:xfrm>
          <a:off x="408013" y="998350"/>
          <a:ext cx="7802825" cy="1584840"/>
        </p:xfrm>
        <a:graphic>
          <a:graphicData uri="http://schemas.openxmlformats.org/drawingml/2006/table">
            <a:tbl>
              <a:tblPr>
                <a:noFill/>
                <a:tableStyleId>{57BA5861-CD14-40BB-8173-0517257B0E4D}</a:tableStyleId>
              </a:tblPr>
              <a:tblGrid>
                <a:gridCol w="1312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11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91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86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40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Stock Change</a:t>
                      </a:r>
                      <a:endParaRPr b="1"/>
                    </a:p>
                  </a:txBody>
                  <a:tcPr marL="91425" marR="91425" marT="91425" marB="91425"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NASDAQ Change</a:t>
                      </a:r>
                      <a:endParaRPr b="1"/>
                    </a:p>
                  </a:txBody>
                  <a:tcPr marL="91425" marR="91425" marT="91425" marB="91425"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NASDAQ Adjusted</a:t>
                      </a:r>
                      <a:endParaRPr b="1"/>
                    </a:p>
                  </a:txBody>
                  <a:tcPr marL="91425" marR="91425" marT="91425" marB="91425"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Avg</a:t>
                      </a:r>
                      <a:endParaRPr/>
                    </a:p>
                  </a:txBody>
                  <a:tcPr marL="91425" marR="91425" marT="91425" marB="91425"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-0.013%</a:t>
                      </a: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0.069%</a:t>
                      </a: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-0.082%</a:t>
                      </a: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Med</a:t>
                      </a:r>
                      <a:endParaRPr/>
                    </a:p>
                  </a:txBody>
                  <a:tcPr marL="91425" marR="91425" marT="91425" marB="91425"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0.157%</a:t>
                      </a: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0.007%</a:t>
                      </a: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0.041%</a:t>
                      </a: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StdD</a:t>
                      </a:r>
                      <a:endParaRPr/>
                    </a:p>
                  </a:txBody>
                  <a:tcPr marL="91425" marR="91425" marT="91425" marB="91425"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2.094%</a:t>
                      </a: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1.129%</a:t>
                      </a: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1.818%</a:t>
                      </a: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42" name="Google Shape;242;p32"/>
          <p:cNvSpPr txBox="1"/>
          <p:nvPr/>
        </p:nvSpPr>
        <p:spPr>
          <a:xfrm>
            <a:off x="323553" y="262194"/>
            <a:ext cx="8496900" cy="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Rockwell"/>
                <a:ea typeface="Rockwell"/>
                <a:cs typeface="Rockwell"/>
                <a:sym typeface="Rockwell"/>
              </a:rPr>
              <a:t>Naive Results</a:t>
            </a:r>
            <a:endParaRPr sz="3000">
              <a:solidFill>
                <a:srgbClr val="3F3F3F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graphicFrame>
        <p:nvGraphicFramePr>
          <p:cNvPr id="243" name="Google Shape;243;p32"/>
          <p:cNvGraphicFramePr/>
          <p:nvPr/>
        </p:nvGraphicFramePr>
        <p:xfrm>
          <a:off x="408013" y="3298950"/>
          <a:ext cx="7802825" cy="1584840"/>
        </p:xfrm>
        <a:graphic>
          <a:graphicData uri="http://schemas.openxmlformats.org/drawingml/2006/table">
            <a:tbl>
              <a:tblPr>
                <a:noFill/>
                <a:tableStyleId>{57BA5861-CD14-40BB-8173-0517257B0E4D}</a:tableStyleId>
              </a:tblPr>
              <a:tblGrid>
                <a:gridCol w="1312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11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91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86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40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Stock Change</a:t>
                      </a:r>
                      <a:endParaRPr b="1"/>
                    </a:p>
                  </a:txBody>
                  <a:tcPr marL="91425" marR="91425" marT="91425" marB="91425"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NYSE Comp. Change</a:t>
                      </a:r>
                      <a:endParaRPr b="1"/>
                    </a:p>
                  </a:txBody>
                  <a:tcPr marL="91425" marR="91425" marT="91425" marB="91425"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NYSE Comp. Adjusted</a:t>
                      </a:r>
                      <a:endParaRPr b="1"/>
                    </a:p>
                  </a:txBody>
                  <a:tcPr marL="91425" marR="91425" marT="91425" marB="91425"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Avg</a:t>
                      </a:r>
                      <a:endParaRPr/>
                    </a:p>
                  </a:txBody>
                  <a:tcPr marL="91425" marR="91425" marT="91425" marB="91425"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-0.013%</a:t>
                      </a: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0.012%</a:t>
                      </a: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-0.024%</a:t>
                      </a: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Med</a:t>
                      </a:r>
                      <a:endParaRPr/>
                    </a:p>
                  </a:txBody>
                  <a:tcPr marL="91425" marR="91425" marT="91425" marB="91425"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0.157%</a:t>
                      </a: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0.000%</a:t>
                      </a: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0.040%</a:t>
                      </a: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StdD</a:t>
                      </a:r>
                      <a:endParaRPr/>
                    </a:p>
                  </a:txBody>
                  <a:tcPr marL="91425" marR="91425" marT="91425" marB="91425"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2.094%</a:t>
                      </a: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0.947%</a:t>
                      </a: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2.269%</a:t>
                      </a: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3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Longer Term</a:t>
            </a:r>
            <a:endParaRPr/>
          </a:p>
        </p:txBody>
      </p:sp>
      <p:graphicFrame>
        <p:nvGraphicFramePr>
          <p:cNvPr id="249" name="Google Shape;249;p33"/>
          <p:cNvGraphicFramePr/>
          <p:nvPr/>
        </p:nvGraphicFramePr>
        <p:xfrm>
          <a:off x="311688" y="1068175"/>
          <a:ext cx="8219450" cy="3296505"/>
        </p:xfrm>
        <a:graphic>
          <a:graphicData uri="http://schemas.openxmlformats.org/drawingml/2006/table">
            <a:tbl>
              <a:tblPr>
                <a:noFill/>
                <a:tableStyleId>{57BA5861-CD14-40BB-8173-0517257B0E4D}</a:tableStyleId>
              </a:tblPr>
              <a:tblGrid>
                <a:gridCol w="1114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21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210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210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210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210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711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1 Week </a:t>
                      </a:r>
                      <a:endParaRPr b="1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Market Adjusted</a:t>
                      </a:r>
                      <a:endParaRPr b="1"/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</a:rPr>
                        <a:t>2 Week 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</a:rPr>
                        <a:t>Market Adjusted</a:t>
                      </a:r>
                      <a:endParaRPr b="1"/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</a:rPr>
                        <a:t>1 Month Market Adjusted</a:t>
                      </a:r>
                      <a:endParaRPr b="1"/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1 Year</a:t>
                      </a:r>
                      <a:endParaRPr b="1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Market Adjusted*</a:t>
                      </a:r>
                      <a:endParaRPr b="1"/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2 Year </a:t>
                      </a:r>
                      <a:endParaRPr b="1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Market Adjusted**</a:t>
                      </a:r>
                      <a:endParaRPr b="1"/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20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Avg</a:t>
                      </a:r>
                      <a:endParaRPr/>
                    </a:p>
                  </a:txBody>
                  <a:tcPr marL="91425" marR="91425" marT="91425" marB="91425"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-0.680%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-0.598%</a:t>
                      </a: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-0.871%</a:t>
                      </a: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-0.144%</a:t>
                      </a: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2.928%</a:t>
                      </a: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741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Med</a:t>
                      </a:r>
                      <a:endParaRPr/>
                    </a:p>
                  </a:txBody>
                  <a:tcPr marL="91425" marR="91425" marT="91425" marB="91425"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-0.181%</a:t>
                      </a: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-0.296%</a:t>
                      </a: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-2.044%</a:t>
                      </a: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-5.182%</a:t>
                      </a: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-5.862%</a:t>
                      </a: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674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StdD</a:t>
                      </a:r>
                      <a:endParaRPr b="1"/>
                    </a:p>
                  </a:txBody>
                  <a:tcPr marL="91425" marR="91425" marT="91425" marB="91425"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5.166%</a:t>
                      </a: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5.697%</a:t>
                      </a: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9.258%</a:t>
                      </a: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31.291%</a:t>
                      </a: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49.773%</a:t>
                      </a: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50" name="Google Shape;250;p33"/>
          <p:cNvSpPr txBox="1"/>
          <p:nvPr/>
        </p:nvSpPr>
        <p:spPr>
          <a:xfrm>
            <a:off x="142875" y="4731675"/>
            <a:ext cx="8295000" cy="2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*  The following could not included: AET, TM</a:t>
            </a:r>
            <a:endParaRPr sz="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** The following could not included: AET, CNO, GDDY, FB, GOOGL, JWN, TM, MAR, EXPE, CM, UAA</a:t>
            </a:r>
            <a:endParaRPr sz="9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3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257" name="Google Shape;25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336" y="0"/>
            <a:ext cx="8879331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8" name="Google Shape;258;p34"/>
          <p:cNvGrpSpPr/>
          <p:nvPr/>
        </p:nvGrpSpPr>
        <p:grpSpPr>
          <a:xfrm>
            <a:off x="1025250" y="445025"/>
            <a:ext cx="2439300" cy="1916550"/>
            <a:chOff x="1025250" y="445025"/>
            <a:chExt cx="2439300" cy="1916550"/>
          </a:xfrm>
        </p:grpSpPr>
        <p:cxnSp>
          <p:nvCxnSpPr>
            <p:cNvPr id="259" name="Google Shape;259;p34"/>
            <p:cNvCxnSpPr>
              <a:stCxn id="260" idx="1"/>
            </p:cNvCxnSpPr>
            <p:nvPr/>
          </p:nvCxnSpPr>
          <p:spPr>
            <a:xfrm flipH="1">
              <a:off x="1025250" y="819275"/>
              <a:ext cx="1017000" cy="1542300"/>
            </a:xfrm>
            <a:prstGeom prst="curvedConnector2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stealth" w="med" len="med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cxnSp>
        <p:sp>
          <p:nvSpPr>
            <p:cNvPr id="260" name="Google Shape;260;p34"/>
            <p:cNvSpPr txBox="1"/>
            <p:nvPr/>
          </p:nvSpPr>
          <p:spPr>
            <a:xfrm>
              <a:off x="2042250" y="445025"/>
              <a:ext cx="1422300" cy="74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CC0000"/>
                  </a:solidFill>
                  <a:latin typeface="Rockwell"/>
                  <a:ea typeface="Rockwell"/>
                  <a:cs typeface="Rockwell"/>
                  <a:sym typeface="Rockwell"/>
                </a:rPr>
                <a:t>Even at the beginning, our StdDev is too high.</a:t>
              </a:r>
              <a:endParaRPr sz="1200">
                <a:solidFill>
                  <a:srgbClr val="CC0000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</p:grpSp>
      <p:grpSp>
        <p:nvGrpSpPr>
          <p:cNvPr id="261" name="Google Shape;261;p34"/>
          <p:cNvGrpSpPr/>
          <p:nvPr/>
        </p:nvGrpSpPr>
        <p:grpSpPr>
          <a:xfrm>
            <a:off x="4748600" y="1395150"/>
            <a:ext cx="3936300" cy="2512800"/>
            <a:chOff x="4748600" y="1395150"/>
            <a:chExt cx="3936300" cy="2512800"/>
          </a:xfrm>
        </p:grpSpPr>
        <p:cxnSp>
          <p:nvCxnSpPr>
            <p:cNvPr id="262" name="Google Shape;262;p34"/>
            <p:cNvCxnSpPr>
              <a:stCxn id="263" idx="0"/>
            </p:cNvCxnSpPr>
            <p:nvPr/>
          </p:nvCxnSpPr>
          <p:spPr>
            <a:xfrm rot="5400000" flipH="1">
              <a:off x="5586200" y="633150"/>
              <a:ext cx="1326600" cy="2850600"/>
            </a:xfrm>
            <a:prstGeom prst="curvedConnector2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stealth" w="med" len="med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cxnSp>
        <p:sp>
          <p:nvSpPr>
            <p:cNvPr id="263" name="Google Shape;263;p34"/>
            <p:cNvSpPr txBox="1"/>
            <p:nvPr/>
          </p:nvSpPr>
          <p:spPr>
            <a:xfrm>
              <a:off x="6664700" y="2721750"/>
              <a:ext cx="2020200" cy="74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CC0000"/>
                  </a:solidFill>
                  <a:latin typeface="Rockwell"/>
                  <a:ea typeface="Rockwell"/>
                  <a:cs typeface="Rockwell"/>
                  <a:sym typeface="Rockwell"/>
                </a:rPr>
                <a:t>If you’re considering buying for Long Term Capital Gains… Don’t</a:t>
              </a:r>
              <a:endParaRPr sz="1200">
                <a:solidFill>
                  <a:srgbClr val="CC0000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cxnSp>
          <p:nvCxnSpPr>
            <p:cNvPr id="264" name="Google Shape;264;p34"/>
            <p:cNvCxnSpPr>
              <a:stCxn id="263" idx="2"/>
            </p:cNvCxnSpPr>
            <p:nvPr/>
          </p:nvCxnSpPr>
          <p:spPr>
            <a:xfrm rot="5400000">
              <a:off x="5992850" y="2226000"/>
              <a:ext cx="437700" cy="2926200"/>
            </a:xfrm>
            <a:prstGeom prst="curvedConnector2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stealth" w="med" len="med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Google Shape;26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6388" y="0"/>
            <a:ext cx="8671223" cy="5143497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35"/>
          <p:cNvSpPr/>
          <p:nvPr/>
        </p:nvSpPr>
        <p:spPr>
          <a:xfrm>
            <a:off x="1837225" y="3003775"/>
            <a:ext cx="2521200" cy="12312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1" name="Google Shape;271;p35"/>
          <p:cNvGrpSpPr/>
          <p:nvPr/>
        </p:nvGrpSpPr>
        <p:grpSpPr>
          <a:xfrm>
            <a:off x="3097925" y="1455375"/>
            <a:ext cx="2716500" cy="1548450"/>
            <a:chOff x="2865950" y="495450"/>
            <a:chExt cx="2716500" cy="1548450"/>
          </a:xfrm>
        </p:grpSpPr>
        <p:cxnSp>
          <p:nvCxnSpPr>
            <p:cNvPr id="272" name="Google Shape;272;p35"/>
            <p:cNvCxnSpPr>
              <a:stCxn id="273" idx="1"/>
              <a:endCxn id="270" idx="0"/>
            </p:cNvCxnSpPr>
            <p:nvPr/>
          </p:nvCxnSpPr>
          <p:spPr>
            <a:xfrm flipH="1">
              <a:off x="2865950" y="869700"/>
              <a:ext cx="1294200" cy="1174200"/>
            </a:xfrm>
            <a:prstGeom prst="curvedConnector2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stealth" w="med" len="med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cxnSp>
        <p:sp>
          <p:nvSpPr>
            <p:cNvPr id="273" name="Google Shape;273;p35"/>
            <p:cNvSpPr txBox="1"/>
            <p:nvPr/>
          </p:nvSpPr>
          <p:spPr>
            <a:xfrm>
              <a:off x="4160150" y="495450"/>
              <a:ext cx="1422300" cy="74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CC0000"/>
                  </a:solidFill>
                  <a:latin typeface="Rockwell"/>
                  <a:ea typeface="Rockwell"/>
                  <a:cs typeface="Rockwell"/>
                  <a:sym typeface="Rockwell"/>
                </a:rPr>
                <a:t>Let's zoom in on just the 15 day period</a:t>
              </a:r>
              <a:endParaRPr sz="1200">
                <a:solidFill>
                  <a:srgbClr val="CC0000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800" y="0"/>
            <a:ext cx="8612408" cy="514349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9" name="Google Shape;279;p36"/>
          <p:cNvGrpSpPr/>
          <p:nvPr/>
        </p:nvGrpSpPr>
        <p:grpSpPr>
          <a:xfrm>
            <a:off x="5590450" y="928625"/>
            <a:ext cx="2639250" cy="1967100"/>
            <a:chOff x="5294475" y="520675"/>
            <a:chExt cx="2639250" cy="1967100"/>
          </a:xfrm>
        </p:grpSpPr>
        <p:cxnSp>
          <p:nvCxnSpPr>
            <p:cNvPr id="280" name="Google Shape;280;p36"/>
            <p:cNvCxnSpPr>
              <a:stCxn id="281" idx="2"/>
            </p:cNvCxnSpPr>
            <p:nvPr/>
          </p:nvCxnSpPr>
          <p:spPr>
            <a:xfrm rot="-5400000" flipH="1">
              <a:off x="6418875" y="972925"/>
              <a:ext cx="949500" cy="2080200"/>
            </a:xfrm>
            <a:prstGeom prst="curvedConnector2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stealth" w="med" len="med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cxnSp>
        <p:sp>
          <p:nvSpPr>
            <p:cNvPr id="281" name="Google Shape;281;p36"/>
            <p:cNvSpPr txBox="1"/>
            <p:nvPr/>
          </p:nvSpPr>
          <p:spPr>
            <a:xfrm flipH="1">
              <a:off x="5294475" y="520675"/>
              <a:ext cx="1118100" cy="1017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CC0000"/>
                  </a:solidFill>
                  <a:latin typeface="Rockwell"/>
                  <a:ea typeface="Rockwell"/>
                  <a:cs typeface="Rockwell"/>
                  <a:sym typeface="Rockwell"/>
                </a:rPr>
                <a:t>Notice that we’re seeing longer negative tails.</a:t>
              </a:r>
              <a:endParaRPr sz="1200">
                <a:solidFill>
                  <a:srgbClr val="CC0000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</p:grpSp>
      <p:grpSp>
        <p:nvGrpSpPr>
          <p:cNvPr id="282" name="Google Shape;282;p36"/>
          <p:cNvGrpSpPr/>
          <p:nvPr/>
        </p:nvGrpSpPr>
        <p:grpSpPr>
          <a:xfrm>
            <a:off x="2413225" y="2187725"/>
            <a:ext cx="1720500" cy="1781700"/>
            <a:chOff x="2437225" y="1739750"/>
            <a:chExt cx="1720500" cy="1781700"/>
          </a:xfrm>
        </p:grpSpPr>
        <p:sp>
          <p:nvSpPr>
            <p:cNvPr id="283" name="Google Shape;283;p36"/>
            <p:cNvSpPr txBox="1"/>
            <p:nvPr/>
          </p:nvSpPr>
          <p:spPr>
            <a:xfrm flipH="1">
              <a:off x="2952925" y="2757350"/>
              <a:ext cx="1204800" cy="76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CC0000"/>
                  </a:solidFill>
                  <a:latin typeface="Rockwell"/>
                  <a:ea typeface="Rockwell"/>
                  <a:cs typeface="Rockwell"/>
                  <a:sym typeface="Rockwell"/>
                </a:rPr>
                <a:t>Somewhat clustered at the beginning</a:t>
              </a:r>
              <a:endParaRPr sz="1200">
                <a:solidFill>
                  <a:srgbClr val="CC0000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cxnSp>
          <p:nvCxnSpPr>
            <p:cNvPr id="284" name="Google Shape;284;p36"/>
            <p:cNvCxnSpPr>
              <a:stCxn id="283" idx="0"/>
            </p:cNvCxnSpPr>
            <p:nvPr/>
          </p:nvCxnSpPr>
          <p:spPr>
            <a:xfrm rot="5400000" flipH="1">
              <a:off x="2487475" y="1689500"/>
              <a:ext cx="1017600" cy="1118100"/>
            </a:xfrm>
            <a:prstGeom prst="curvedConnector2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stealth" w="med" len="med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9" name="Google Shape;289;p37"/>
          <p:cNvGraphicFramePr/>
          <p:nvPr/>
        </p:nvGraphicFramePr>
        <p:xfrm>
          <a:off x="0" y="4162524"/>
          <a:ext cx="9144000" cy="967142"/>
        </p:xfrm>
        <a:graphic>
          <a:graphicData uri="http://schemas.openxmlformats.org/drawingml/2006/table">
            <a:tbl>
              <a:tblPr>
                <a:noFill/>
                <a:tableStyleId>{DC52C819-6AC2-42AF-AF42-DE1583E46E06}</a:tableStyleId>
              </a:tblPr>
              <a:tblGrid>
                <a:gridCol w="1549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49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15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302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984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007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One Week</a:t>
                      </a:r>
                      <a:endParaRPr sz="900"/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Two Weeks</a:t>
                      </a:r>
                      <a:endParaRPr sz="900"/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One Month</a:t>
                      </a:r>
                      <a:endParaRPr sz="9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One Year*</a:t>
                      </a:r>
                      <a:endParaRPr sz="900"/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Two Years**</a:t>
                      </a:r>
                      <a:endParaRPr sz="900"/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27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Overperformed NASDAQ</a:t>
                      </a:r>
                      <a:endParaRPr sz="900"/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44.7%</a:t>
                      </a:r>
                      <a:endParaRPr sz="9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46.7%</a:t>
                      </a:r>
                      <a:endParaRPr sz="9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37.5%</a:t>
                      </a:r>
                      <a:endParaRPr sz="9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42%</a:t>
                      </a:r>
                      <a:endParaRPr sz="9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54.7%</a:t>
                      </a:r>
                      <a:endParaRPr sz="9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27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Underperformed NASDAQ</a:t>
                      </a:r>
                      <a:endParaRPr sz="9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55.30%</a:t>
                      </a:r>
                      <a:endParaRPr sz="9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53.30%</a:t>
                      </a:r>
                      <a:endParaRPr sz="9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62.50%</a:t>
                      </a:r>
                      <a:endParaRPr sz="9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58%</a:t>
                      </a:r>
                      <a:endParaRPr sz="9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45.30%</a:t>
                      </a:r>
                      <a:endParaRPr sz="9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290" name="Google Shape;29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600" y="0"/>
            <a:ext cx="8938791" cy="416252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1" name="Google Shape;291;p37"/>
          <p:cNvGrpSpPr/>
          <p:nvPr/>
        </p:nvGrpSpPr>
        <p:grpSpPr>
          <a:xfrm>
            <a:off x="2481700" y="541275"/>
            <a:ext cx="2216575" cy="1009950"/>
            <a:chOff x="2481700" y="541275"/>
            <a:chExt cx="2216575" cy="1009950"/>
          </a:xfrm>
        </p:grpSpPr>
        <p:sp>
          <p:nvSpPr>
            <p:cNvPr id="292" name="Google Shape;292;p37"/>
            <p:cNvSpPr txBox="1"/>
            <p:nvPr/>
          </p:nvSpPr>
          <p:spPr>
            <a:xfrm flipH="1">
              <a:off x="2481700" y="541275"/>
              <a:ext cx="1543800" cy="76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Rockwell"/>
                  <a:ea typeface="Rockwell"/>
                  <a:cs typeface="Rockwell"/>
                  <a:sym typeface="Rockwell"/>
                </a:rPr>
                <a:t>At this point 3/5s of firms are underperforming</a:t>
              </a:r>
              <a:endParaRPr sz="12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cxnSp>
          <p:nvCxnSpPr>
            <p:cNvPr id="293" name="Google Shape;293;p37"/>
            <p:cNvCxnSpPr/>
            <p:nvPr/>
          </p:nvCxnSpPr>
          <p:spPr>
            <a:xfrm>
              <a:off x="3958475" y="991725"/>
              <a:ext cx="739800" cy="559500"/>
            </a:xfrm>
            <a:prstGeom prst="curvedConnector3">
              <a:avLst>
                <a:gd name="adj1" fmla="val 90883"/>
              </a:avLst>
            </a:prstGeom>
            <a:noFill/>
            <a:ln w="28575" cap="flat" cmpd="sng">
              <a:solidFill>
                <a:srgbClr val="FFFFFF"/>
              </a:solidFill>
              <a:prstDash val="solid"/>
              <a:round/>
              <a:headEnd type="none" w="med" len="med"/>
              <a:tailEnd type="stealth" w="med" len="med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" name="Google Shape;29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338" y="0"/>
            <a:ext cx="887933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Google Shape;30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8879262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4" name="Google Shape;304;p39"/>
          <p:cNvGrpSpPr/>
          <p:nvPr/>
        </p:nvGrpSpPr>
        <p:grpSpPr>
          <a:xfrm>
            <a:off x="4345628" y="1512775"/>
            <a:ext cx="2190597" cy="2933100"/>
            <a:chOff x="4101903" y="1420350"/>
            <a:chExt cx="2190597" cy="2933100"/>
          </a:xfrm>
        </p:grpSpPr>
        <p:sp>
          <p:nvSpPr>
            <p:cNvPr id="305" name="Google Shape;305;p39"/>
            <p:cNvSpPr txBox="1"/>
            <p:nvPr/>
          </p:nvSpPr>
          <p:spPr>
            <a:xfrm flipH="1">
              <a:off x="5087700" y="3589350"/>
              <a:ext cx="1204800" cy="76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CC0000"/>
                  </a:solidFill>
                  <a:latin typeface="Rockwell"/>
                  <a:ea typeface="Rockwell"/>
                  <a:cs typeface="Rockwell"/>
                  <a:sym typeface="Rockwell"/>
                </a:rPr>
                <a:t>Finally, Marketable information!</a:t>
              </a:r>
              <a:endParaRPr sz="1200">
                <a:solidFill>
                  <a:srgbClr val="CC0000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cxnSp>
          <p:nvCxnSpPr>
            <p:cNvPr id="306" name="Google Shape;306;p39"/>
            <p:cNvCxnSpPr>
              <a:stCxn id="305" idx="0"/>
            </p:cNvCxnSpPr>
            <p:nvPr/>
          </p:nvCxnSpPr>
          <p:spPr>
            <a:xfrm rot="5400000" flipH="1">
              <a:off x="4454100" y="2353350"/>
              <a:ext cx="1017600" cy="1454400"/>
            </a:xfrm>
            <a:prstGeom prst="curvedConnector2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stealth" w="med" len="med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cxnSp>
        <p:cxnSp>
          <p:nvCxnSpPr>
            <p:cNvPr id="307" name="Google Shape;307;p39"/>
            <p:cNvCxnSpPr/>
            <p:nvPr/>
          </p:nvCxnSpPr>
          <p:spPr>
            <a:xfrm>
              <a:off x="4101903" y="1420350"/>
              <a:ext cx="0" cy="2445600"/>
            </a:xfrm>
            <a:prstGeom prst="straightConnector1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stealth" w="med" len="med"/>
              <a:tailEnd type="stealth" w="med" len="med"/>
            </a:ln>
          </p:spPr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Google Shape;31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263" y="-18225"/>
            <a:ext cx="8883479" cy="5179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p4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319" name="Google Shape;31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434" y="0"/>
            <a:ext cx="8969135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/>
          <p:nvPr/>
        </p:nvSpPr>
        <p:spPr>
          <a:xfrm>
            <a:off x="335403" y="262194"/>
            <a:ext cx="8496900" cy="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Rockwell"/>
                <a:ea typeface="Rockwell"/>
                <a:cs typeface="Rockwell"/>
                <a:sym typeface="Rockwell"/>
              </a:rPr>
              <a:t>Agenda</a:t>
            </a:r>
            <a:endParaRPr sz="3000">
              <a:latin typeface="Rockwell"/>
              <a:ea typeface="Rockwell"/>
              <a:cs typeface="Rockwell"/>
              <a:sym typeface="Rockwell"/>
            </a:endParaRPr>
          </a:p>
        </p:txBody>
      </p:sp>
      <p:cxnSp>
        <p:nvCxnSpPr>
          <p:cNvPr id="80" name="Google Shape;80;p15"/>
          <p:cNvCxnSpPr>
            <a:stCxn id="81" idx="6"/>
            <a:endCxn id="82" idx="2"/>
          </p:cNvCxnSpPr>
          <p:nvPr/>
        </p:nvCxnSpPr>
        <p:spPr>
          <a:xfrm>
            <a:off x="5473497" y="1852375"/>
            <a:ext cx="1219800" cy="1140600"/>
          </a:xfrm>
          <a:prstGeom prst="bentConnector3">
            <a:avLst>
              <a:gd name="adj1" fmla="val 50005"/>
            </a:avLst>
          </a:prstGeom>
          <a:noFill/>
          <a:ln w="28575" cap="flat" cmpd="sng">
            <a:solidFill>
              <a:srgbClr val="595959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83" name="Google Shape;83;p15"/>
          <p:cNvCxnSpPr>
            <a:stCxn id="84" idx="6"/>
            <a:endCxn id="81" idx="2"/>
          </p:cNvCxnSpPr>
          <p:nvPr/>
        </p:nvCxnSpPr>
        <p:spPr>
          <a:xfrm rot="10800000" flipH="1">
            <a:off x="2158497" y="1852475"/>
            <a:ext cx="1535700" cy="114060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595959"/>
            </a:solidFill>
            <a:prstDash val="dash"/>
            <a:round/>
            <a:headEnd type="none" w="med" len="med"/>
            <a:tailEnd type="triangle" w="med" len="med"/>
          </a:ln>
        </p:spPr>
      </p:cxnSp>
      <p:grpSp>
        <p:nvGrpSpPr>
          <p:cNvPr id="85" name="Google Shape;85;p15"/>
          <p:cNvGrpSpPr/>
          <p:nvPr/>
        </p:nvGrpSpPr>
        <p:grpSpPr>
          <a:xfrm>
            <a:off x="379197" y="2103425"/>
            <a:ext cx="1779303" cy="2678700"/>
            <a:chOff x="379197" y="2103425"/>
            <a:chExt cx="1779303" cy="2678700"/>
          </a:xfrm>
        </p:grpSpPr>
        <p:sp>
          <p:nvSpPr>
            <p:cNvPr id="84" name="Google Shape;84;p15"/>
            <p:cNvSpPr/>
            <p:nvPr/>
          </p:nvSpPr>
          <p:spPr>
            <a:xfrm>
              <a:off x="379197" y="2103425"/>
              <a:ext cx="1779300" cy="1779300"/>
            </a:xfrm>
            <a:prstGeom prst="ellipse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86" name="Google Shape;86;p1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98549" y="2417925"/>
              <a:ext cx="1140600" cy="1140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7" name="Google Shape;87;p15"/>
            <p:cNvSpPr txBox="1"/>
            <p:nvPr/>
          </p:nvSpPr>
          <p:spPr>
            <a:xfrm>
              <a:off x="379200" y="3882725"/>
              <a:ext cx="1779300" cy="899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latin typeface="Rockwell"/>
                  <a:ea typeface="Rockwell"/>
                  <a:cs typeface="Rockwell"/>
                  <a:sym typeface="Rockwell"/>
                </a:rPr>
                <a:t>Motivation</a:t>
              </a:r>
              <a:endParaRPr sz="2400">
                <a:latin typeface="Rockwell"/>
                <a:ea typeface="Rockwell"/>
                <a:cs typeface="Rockwell"/>
                <a:sym typeface="Rockwell"/>
              </a:endParaRPr>
            </a:p>
          </p:txBody>
        </p:sp>
      </p:grpSp>
      <p:grpSp>
        <p:nvGrpSpPr>
          <p:cNvPr id="88" name="Google Shape;88;p15"/>
          <p:cNvGrpSpPr/>
          <p:nvPr/>
        </p:nvGrpSpPr>
        <p:grpSpPr>
          <a:xfrm>
            <a:off x="3694197" y="962725"/>
            <a:ext cx="1779303" cy="2193600"/>
            <a:chOff x="3694197" y="962725"/>
            <a:chExt cx="1779303" cy="2193600"/>
          </a:xfrm>
        </p:grpSpPr>
        <p:sp>
          <p:nvSpPr>
            <p:cNvPr id="81" name="Google Shape;81;p15"/>
            <p:cNvSpPr/>
            <p:nvPr/>
          </p:nvSpPr>
          <p:spPr>
            <a:xfrm>
              <a:off x="3694197" y="962725"/>
              <a:ext cx="1779300" cy="1779300"/>
            </a:xfrm>
            <a:prstGeom prst="ellipse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15"/>
            <p:cNvSpPr txBox="1"/>
            <p:nvPr/>
          </p:nvSpPr>
          <p:spPr>
            <a:xfrm>
              <a:off x="3753900" y="2742025"/>
              <a:ext cx="1719600" cy="41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latin typeface="Rockwell"/>
                  <a:ea typeface="Rockwell"/>
                  <a:cs typeface="Rockwell"/>
                  <a:sym typeface="Rockwell"/>
                </a:rPr>
                <a:t>Data Analysis</a:t>
              </a:r>
              <a:endParaRPr sz="2400"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pic>
          <p:nvPicPr>
            <p:cNvPr id="90" name="Google Shape;90;p1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013549" y="1277333"/>
              <a:ext cx="1140600" cy="114058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1" name="Google Shape;91;p15"/>
          <p:cNvGrpSpPr/>
          <p:nvPr/>
        </p:nvGrpSpPr>
        <p:grpSpPr>
          <a:xfrm>
            <a:off x="6693422" y="2103425"/>
            <a:ext cx="1779303" cy="2110650"/>
            <a:chOff x="6693422" y="2103425"/>
            <a:chExt cx="1779303" cy="2110650"/>
          </a:xfrm>
        </p:grpSpPr>
        <p:sp>
          <p:nvSpPr>
            <p:cNvPr id="92" name="Google Shape;92;p15"/>
            <p:cNvSpPr txBox="1"/>
            <p:nvPr/>
          </p:nvSpPr>
          <p:spPr>
            <a:xfrm>
              <a:off x="6693425" y="3799775"/>
              <a:ext cx="1779300" cy="41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latin typeface="Rockwell"/>
                  <a:ea typeface="Rockwell"/>
                  <a:cs typeface="Rockwell"/>
                  <a:sym typeface="Rockwell"/>
                </a:rPr>
                <a:t>Results</a:t>
              </a:r>
              <a:endParaRPr sz="2400"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82" name="Google Shape;82;p15"/>
            <p:cNvSpPr/>
            <p:nvPr/>
          </p:nvSpPr>
          <p:spPr>
            <a:xfrm>
              <a:off x="6693422" y="2103425"/>
              <a:ext cx="1779300" cy="1779300"/>
            </a:xfrm>
            <a:prstGeom prst="ellipse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93" name="Google Shape;93;p1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009199" y="2459546"/>
              <a:ext cx="1140600" cy="105737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325" name="Google Shape;325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336" y="0"/>
            <a:ext cx="887933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4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4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332" name="Google Shape;332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336" y="0"/>
            <a:ext cx="887933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337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336" y="0"/>
            <a:ext cx="8879331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8" name="Google Shape;338;p44"/>
          <p:cNvGrpSpPr/>
          <p:nvPr/>
        </p:nvGrpSpPr>
        <p:grpSpPr>
          <a:xfrm>
            <a:off x="3416150" y="2165250"/>
            <a:ext cx="3120175" cy="2320645"/>
            <a:chOff x="3416150" y="2165250"/>
            <a:chExt cx="3120175" cy="2320645"/>
          </a:xfrm>
        </p:grpSpPr>
        <p:sp>
          <p:nvSpPr>
            <p:cNvPr id="339" name="Google Shape;339;p44"/>
            <p:cNvSpPr txBox="1"/>
            <p:nvPr/>
          </p:nvSpPr>
          <p:spPr>
            <a:xfrm flipH="1">
              <a:off x="4414918" y="3723895"/>
              <a:ext cx="1201500" cy="762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CC0000"/>
                  </a:solidFill>
                  <a:latin typeface="Rockwell"/>
                  <a:ea typeface="Rockwell"/>
                  <a:cs typeface="Rockwell"/>
                  <a:sym typeface="Rockwell"/>
                </a:rPr>
                <a:t>Hard to read but PHYS seems to be killing it.</a:t>
              </a:r>
              <a:endParaRPr sz="1200">
                <a:solidFill>
                  <a:srgbClr val="CC0000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cxnSp>
          <p:nvCxnSpPr>
            <p:cNvPr id="340" name="Google Shape;340;p44"/>
            <p:cNvCxnSpPr/>
            <p:nvPr/>
          </p:nvCxnSpPr>
          <p:spPr>
            <a:xfrm>
              <a:off x="4223650" y="2165250"/>
              <a:ext cx="0" cy="626400"/>
            </a:xfrm>
            <a:prstGeom prst="straightConnector1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stealth" w="med" len="med"/>
              <a:tailEnd type="stealth" w="med" len="med"/>
            </a:ln>
          </p:spPr>
        </p:cxnSp>
        <p:cxnSp>
          <p:nvCxnSpPr>
            <p:cNvPr id="341" name="Google Shape;341;p44"/>
            <p:cNvCxnSpPr>
              <a:stCxn id="339" idx="3"/>
            </p:cNvCxnSpPr>
            <p:nvPr/>
          </p:nvCxnSpPr>
          <p:spPr>
            <a:xfrm rot="10800000">
              <a:off x="3447718" y="3111595"/>
              <a:ext cx="967200" cy="993300"/>
            </a:xfrm>
            <a:prstGeom prst="curvedConnector2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stealth" w="med" len="med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cxnSp>
        <p:cxnSp>
          <p:nvCxnSpPr>
            <p:cNvPr id="342" name="Google Shape;342;p44"/>
            <p:cNvCxnSpPr/>
            <p:nvPr/>
          </p:nvCxnSpPr>
          <p:spPr>
            <a:xfrm>
              <a:off x="3416150" y="2165250"/>
              <a:ext cx="0" cy="786600"/>
            </a:xfrm>
            <a:prstGeom prst="straightConnector1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stealth" w="med" len="med"/>
              <a:tailEnd type="stealth" w="med" len="med"/>
            </a:ln>
          </p:spPr>
        </p:cxnSp>
        <p:cxnSp>
          <p:nvCxnSpPr>
            <p:cNvPr id="343" name="Google Shape;343;p44"/>
            <p:cNvCxnSpPr/>
            <p:nvPr/>
          </p:nvCxnSpPr>
          <p:spPr>
            <a:xfrm>
              <a:off x="5407950" y="2165250"/>
              <a:ext cx="0" cy="978300"/>
            </a:xfrm>
            <a:prstGeom prst="straightConnector1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stealth" w="med" len="med"/>
              <a:tailEnd type="stealth" w="med" len="med"/>
            </a:ln>
          </p:spPr>
        </p:cxnSp>
        <p:cxnSp>
          <p:nvCxnSpPr>
            <p:cNvPr id="344" name="Google Shape;344;p44"/>
            <p:cNvCxnSpPr/>
            <p:nvPr/>
          </p:nvCxnSpPr>
          <p:spPr>
            <a:xfrm>
              <a:off x="6536325" y="2165250"/>
              <a:ext cx="0" cy="978300"/>
            </a:xfrm>
            <a:prstGeom prst="straightConnector1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stealth" w="med" len="med"/>
              <a:tailEnd type="stealth" w="med" len="med"/>
            </a:ln>
          </p:spPr>
        </p:cxnSp>
        <p:cxnSp>
          <p:nvCxnSpPr>
            <p:cNvPr id="345" name="Google Shape;345;p44"/>
            <p:cNvCxnSpPr>
              <a:stCxn id="339" idx="3"/>
            </p:cNvCxnSpPr>
            <p:nvPr/>
          </p:nvCxnSpPr>
          <p:spPr>
            <a:xfrm rot="10800000">
              <a:off x="4215718" y="2935795"/>
              <a:ext cx="199200" cy="1169100"/>
            </a:xfrm>
            <a:prstGeom prst="curvedConnector2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stealth" w="med" len="med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cxnSp>
        <p:cxnSp>
          <p:nvCxnSpPr>
            <p:cNvPr id="346" name="Google Shape;346;p44"/>
            <p:cNvCxnSpPr>
              <a:stCxn id="339" idx="1"/>
            </p:cNvCxnSpPr>
            <p:nvPr/>
          </p:nvCxnSpPr>
          <p:spPr>
            <a:xfrm rot="10800000">
              <a:off x="5439418" y="3191695"/>
              <a:ext cx="177000" cy="913200"/>
            </a:xfrm>
            <a:prstGeom prst="curvedConnector4">
              <a:avLst>
                <a:gd name="adj1" fmla="val -134534"/>
                <a:gd name="adj2" fmla="val 59707"/>
              </a:avLst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stealth" w="med" len="med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cxnSp>
        <p:cxnSp>
          <p:nvCxnSpPr>
            <p:cNvPr id="347" name="Google Shape;347;p44"/>
            <p:cNvCxnSpPr>
              <a:stCxn id="339" idx="1"/>
            </p:cNvCxnSpPr>
            <p:nvPr/>
          </p:nvCxnSpPr>
          <p:spPr>
            <a:xfrm rot="10800000" flipH="1">
              <a:off x="5616418" y="3207595"/>
              <a:ext cx="911100" cy="897300"/>
            </a:xfrm>
            <a:prstGeom prst="curvedConnector3">
              <a:avLst>
                <a:gd name="adj1" fmla="val 85935"/>
              </a:avLst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stealth" w="med" len="med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4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p4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354" name="Google Shape;354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336" y="0"/>
            <a:ext cx="887933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45"/>
          <p:cNvSpPr txBox="1"/>
          <p:nvPr/>
        </p:nvSpPr>
        <p:spPr>
          <a:xfrm flipH="1">
            <a:off x="2271051" y="3338052"/>
            <a:ext cx="14166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0000"/>
                </a:solidFill>
                <a:latin typeface="Rockwell"/>
                <a:ea typeface="Rockwell"/>
                <a:cs typeface="Rockwell"/>
                <a:sym typeface="Rockwell"/>
              </a:rPr>
              <a:t>The bad news is that this only represents 5 samples</a:t>
            </a:r>
            <a:endParaRPr sz="1200">
              <a:solidFill>
                <a:srgbClr val="CC0000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cxnSp>
        <p:nvCxnSpPr>
          <p:cNvPr id="356" name="Google Shape;356;p45"/>
          <p:cNvCxnSpPr/>
          <p:nvPr/>
        </p:nvCxnSpPr>
        <p:spPr>
          <a:xfrm>
            <a:off x="4215650" y="1411425"/>
            <a:ext cx="0" cy="8043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stealth" w="med" len="med"/>
            <a:tailEnd type="stealth" w="med" len="med"/>
          </a:ln>
        </p:spPr>
      </p:cxnSp>
      <p:cxnSp>
        <p:nvCxnSpPr>
          <p:cNvPr id="357" name="Google Shape;357;p45"/>
          <p:cNvCxnSpPr/>
          <p:nvPr/>
        </p:nvCxnSpPr>
        <p:spPr>
          <a:xfrm>
            <a:off x="3408150" y="1411425"/>
            <a:ext cx="0" cy="10443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stealth" w="med" len="med"/>
            <a:tailEnd type="stealth" w="med" len="med"/>
          </a:ln>
        </p:spPr>
      </p:cxnSp>
      <p:cxnSp>
        <p:nvCxnSpPr>
          <p:cNvPr id="358" name="Google Shape;358;p45"/>
          <p:cNvCxnSpPr/>
          <p:nvPr/>
        </p:nvCxnSpPr>
        <p:spPr>
          <a:xfrm>
            <a:off x="5399950" y="1411425"/>
            <a:ext cx="0" cy="11724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stealth" w="med" len="med"/>
            <a:tailEnd type="stealth" w="med" len="med"/>
          </a:ln>
        </p:spPr>
      </p:cxnSp>
      <p:cxnSp>
        <p:nvCxnSpPr>
          <p:cNvPr id="359" name="Google Shape;359;p45"/>
          <p:cNvCxnSpPr/>
          <p:nvPr/>
        </p:nvCxnSpPr>
        <p:spPr>
          <a:xfrm>
            <a:off x="6528325" y="1411425"/>
            <a:ext cx="0" cy="13323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stealth" w="med" len="med"/>
            <a:tailEnd type="stealth" w="med" len="med"/>
          </a:ln>
        </p:spPr>
      </p:cxnSp>
      <p:cxnSp>
        <p:nvCxnSpPr>
          <p:cNvPr id="360" name="Google Shape;360;p45"/>
          <p:cNvCxnSpPr/>
          <p:nvPr/>
        </p:nvCxnSpPr>
        <p:spPr>
          <a:xfrm>
            <a:off x="7200675" y="1787800"/>
            <a:ext cx="0" cy="15000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stealth" w="med" len="med"/>
            <a:tailEnd type="stealth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4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90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Rockwell"/>
              <a:buChar char="●"/>
            </a:pPr>
            <a:r>
              <a:rPr lang="en">
                <a:latin typeface="Rockwell"/>
                <a:ea typeface="Rockwell"/>
                <a:cs typeface="Rockwell"/>
                <a:sym typeface="Rockwell"/>
              </a:rPr>
              <a:t>Can we use Linear Regression?</a:t>
            </a:r>
            <a:endParaRPr>
              <a:latin typeface="Rockwell"/>
              <a:ea typeface="Rockwell"/>
              <a:cs typeface="Rockwell"/>
              <a:sym typeface="Rockwell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Rockwell"/>
              <a:buChar char="○"/>
            </a:pPr>
            <a:r>
              <a:rPr lang="en">
                <a:latin typeface="Rockwell"/>
                <a:ea typeface="Rockwell"/>
                <a:cs typeface="Rockwell"/>
                <a:sym typeface="Rockwell"/>
              </a:rPr>
              <a:t>Let’s check our data!</a:t>
            </a:r>
            <a:endParaRPr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366" name="Google Shape;366;p46"/>
          <p:cNvSpPr txBox="1"/>
          <p:nvPr/>
        </p:nvSpPr>
        <p:spPr>
          <a:xfrm>
            <a:off x="335403" y="262194"/>
            <a:ext cx="8496900" cy="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Rockwell"/>
                <a:ea typeface="Rockwell"/>
                <a:cs typeface="Rockwell"/>
                <a:sym typeface="Rockwell"/>
              </a:rPr>
              <a:t>Predictive Models</a:t>
            </a:r>
            <a:endParaRPr sz="3000">
              <a:solidFill>
                <a:srgbClr val="3F3F3F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grpSp>
        <p:nvGrpSpPr>
          <p:cNvPr id="367" name="Google Shape;367;p46"/>
          <p:cNvGrpSpPr/>
          <p:nvPr/>
        </p:nvGrpSpPr>
        <p:grpSpPr>
          <a:xfrm>
            <a:off x="132336" y="0"/>
            <a:ext cx="8879331" cy="5143501"/>
            <a:chOff x="132336" y="0"/>
            <a:chExt cx="8879331" cy="5143501"/>
          </a:xfrm>
        </p:grpSpPr>
        <p:pic>
          <p:nvPicPr>
            <p:cNvPr id="368" name="Google Shape;368;p4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32336" y="0"/>
              <a:ext cx="8879331" cy="5143501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69" name="Google Shape;369;p46"/>
            <p:cNvCxnSpPr/>
            <p:nvPr/>
          </p:nvCxnSpPr>
          <p:spPr>
            <a:xfrm>
              <a:off x="959900" y="2511750"/>
              <a:ext cx="7574400" cy="144000"/>
            </a:xfrm>
            <a:prstGeom prst="straightConnector1">
              <a:avLst/>
            </a:prstGeom>
            <a:noFill/>
            <a:ln w="76200" cap="flat" cmpd="sng">
              <a:solidFill>
                <a:srgbClr val="FF0000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</p:grpSp>
      <p:pic>
        <p:nvPicPr>
          <p:cNvPr id="370" name="Google Shape;370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09113" y="200025"/>
            <a:ext cx="4772025" cy="474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47"/>
          <p:cNvSpPr txBox="1"/>
          <p:nvPr/>
        </p:nvSpPr>
        <p:spPr>
          <a:xfrm>
            <a:off x="335403" y="262194"/>
            <a:ext cx="8496900" cy="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Rockwell"/>
                <a:ea typeface="Rockwell"/>
                <a:cs typeface="Rockwell"/>
                <a:sym typeface="Rockwell"/>
              </a:rPr>
              <a:t>Multivariate Linear Regression - Anyway</a:t>
            </a:r>
            <a:endParaRPr sz="3000">
              <a:solidFill>
                <a:srgbClr val="3F3F3F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376" name="Google Shape;376;p4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82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Rockwell"/>
              <a:buChar char="●"/>
            </a:pPr>
            <a:r>
              <a:rPr lang="en">
                <a:latin typeface="Rockwell"/>
                <a:ea typeface="Rockwell"/>
                <a:cs typeface="Rockwell"/>
                <a:sym typeface="Rockwell"/>
              </a:rPr>
              <a:t>Good R^2 for finance - 85%-100%</a:t>
            </a:r>
            <a:endParaRPr>
              <a:latin typeface="Rockwell"/>
              <a:ea typeface="Rockwell"/>
              <a:cs typeface="Rockwell"/>
              <a:sym typeface="Rockwell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Rockwell"/>
              <a:buChar char="●"/>
            </a:pPr>
            <a:r>
              <a:rPr lang="en">
                <a:latin typeface="Rockwell"/>
                <a:ea typeface="Rockwell"/>
                <a:cs typeface="Rockwell"/>
                <a:sym typeface="Rockwell"/>
              </a:rPr>
              <a:t>Our R^2 - 25%</a:t>
            </a:r>
            <a:endParaRPr>
              <a:latin typeface="Rockwell"/>
              <a:ea typeface="Rockwell"/>
              <a:cs typeface="Rockwell"/>
              <a:sym typeface="Rockwell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Rockwell"/>
                <a:ea typeface="Rockwell"/>
                <a:cs typeface="Rockwell"/>
                <a:sym typeface="Rockwell"/>
              </a:rPr>
              <a:t>Aspects of our Dummy Coefficients that had a larger than average impact</a:t>
            </a:r>
            <a:endParaRPr>
              <a:latin typeface="Rockwell"/>
              <a:ea typeface="Rockwell"/>
              <a:cs typeface="Rockwell"/>
              <a:sym typeface="Rockwell"/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Rockwell"/>
              <a:buChar char="●"/>
            </a:pPr>
            <a:r>
              <a:rPr lang="en">
                <a:latin typeface="Rockwell"/>
                <a:ea typeface="Rockwell"/>
                <a:cs typeface="Rockwell"/>
                <a:sym typeface="Rockwell"/>
              </a:rPr>
              <a:t>CARD style</a:t>
            </a:r>
            <a:endParaRPr>
              <a:latin typeface="Rockwell"/>
              <a:ea typeface="Rockwell"/>
              <a:cs typeface="Rockwell"/>
              <a:sym typeface="Rockwell"/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ckwell"/>
              <a:buChar char="●"/>
            </a:pPr>
            <a:r>
              <a:rPr lang="en">
                <a:latin typeface="Rockwell"/>
                <a:ea typeface="Rockwell"/>
                <a:cs typeface="Rockwell"/>
                <a:sym typeface="Rockwell"/>
              </a:rPr>
              <a:t>STAT style</a:t>
            </a:r>
            <a:endParaRPr>
              <a:latin typeface="Rockwell"/>
              <a:ea typeface="Rockwell"/>
              <a:cs typeface="Rockwell"/>
              <a:sym typeface="Rockwell"/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ckwell"/>
              <a:buChar char="●"/>
            </a:pPr>
            <a:r>
              <a:rPr lang="en">
                <a:latin typeface="Rockwell"/>
                <a:ea typeface="Rockwell"/>
                <a:cs typeface="Rockwell"/>
                <a:sym typeface="Rockwell"/>
              </a:rPr>
              <a:t>UNKN style</a:t>
            </a:r>
            <a:endParaRPr>
              <a:latin typeface="Rockwell"/>
              <a:ea typeface="Rockwell"/>
              <a:cs typeface="Rockwell"/>
              <a:sym typeface="Rockwell"/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ckwell"/>
              <a:buChar char="●"/>
            </a:pPr>
            <a:r>
              <a:rPr lang="en">
                <a:latin typeface="Rockwell"/>
                <a:ea typeface="Rockwell"/>
                <a:cs typeface="Rockwell"/>
                <a:sym typeface="Rockwell"/>
              </a:rPr>
              <a:t>Day 6 of Month</a:t>
            </a:r>
            <a:endParaRPr>
              <a:latin typeface="Rockwell"/>
              <a:ea typeface="Rockwell"/>
              <a:cs typeface="Rockwell"/>
              <a:sym typeface="Rockwell"/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ckwell"/>
              <a:buChar char="●"/>
            </a:pPr>
            <a:r>
              <a:rPr lang="en">
                <a:latin typeface="Rockwell"/>
                <a:ea typeface="Rockwell"/>
                <a:cs typeface="Rockwell"/>
                <a:sym typeface="Rockwell"/>
              </a:rPr>
              <a:t>Day 5 of Month</a:t>
            </a:r>
            <a:endParaRPr>
              <a:latin typeface="Rockwell"/>
              <a:ea typeface="Rockwell"/>
              <a:cs typeface="Rockwell"/>
              <a:sym typeface="Rockwell"/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ckwell"/>
              <a:buChar char="●"/>
            </a:pPr>
            <a:r>
              <a:rPr lang="en">
                <a:latin typeface="Rockwell"/>
                <a:ea typeface="Rockwell"/>
                <a:cs typeface="Rockwell"/>
                <a:sym typeface="Rockwell"/>
              </a:rPr>
              <a:t>Day 18 of Month</a:t>
            </a:r>
            <a:endParaRPr>
              <a:latin typeface="Rockwell"/>
              <a:ea typeface="Rockwell"/>
              <a:cs typeface="Rockwell"/>
              <a:sym typeface="Rockwell"/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ckwell"/>
              <a:buChar char="●"/>
            </a:pPr>
            <a:r>
              <a:rPr lang="en">
                <a:latin typeface="Rockwell"/>
                <a:ea typeface="Rockwell"/>
                <a:cs typeface="Rockwell"/>
                <a:sym typeface="Rockwell"/>
              </a:rPr>
              <a:t>Manufacturing Breaches</a:t>
            </a:r>
            <a:endParaRPr>
              <a:latin typeface="Rockwell"/>
              <a:ea typeface="Rockwell"/>
              <a:cs typeface="Rockwell"/>
              <a:sym typeface="Rockwell"/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ckwell"/>
              <a:buChar char="●"/>
            </a:pPr>
            <a:r>
              <a:rPr lang="en">
                <a:latin typeface="Rockwell"/>
                <a:ea typeface="Rockwell"/>
                <a:cs typeface="Rockwell"/>
                <a:sym typeface="Rockwell"/>
              </a:rPr>
              <a:t>Month of November</a:t>
            </a:r>
            <a:endParaRPr>
              <a:latin typeface="Rockwell"/>
              <a:ea typeface="Rockwell"/>
              <a:cs typeface="Rockwell"/>
              <a:sym typeface="Rockwell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ckwell"/>
              <a:ea typeface="Rockwell"/>
              <a:cs typeface="Rockwell"/>
              <a:sym typeface="Rockwell"/>
            </a:endParaRPr>
          </a:p>
          <a:p>
            <a:pPr marL="45720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latin typeface="Rockwell"/>
                <a:ea typeface="Rockwell"/>
                <a:cs typeface="Rockwell"/>
                <a:sym typeface="Rockwell"/>
              </a:rPr>
              <a:t> </a:t>
            </a:r>
            <a:endParaRPr>
              <a:latin typeface="Rockwell"/>
              <a:ea typeface="Rockwell"/>
              <a:cs typeface="Rockwell"/>
              <a:sym typeface="Rockwell"/>
            </a:endParaRPr>
          </a:p>
        </p:txBody>
      </p:sp>
      <p:pic>
        <p:nvPicPr>
          <p:cNvPr id="377" name="Google Shape;377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8350" y="1176388"/>
            <a:ext cx="4186088" cy="2790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3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2" name="Google Shape;382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213" y="0"/>
            <a:ext cx="8871569" cy="514350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3" name="Google Shape;383;p48"/>
          <p:cNvGrpSpPr/>
          <p:nvPr/>
        </p:nvGrpSpPr>
        <p:grpSpPr>
          <a:xfrm>
            <a:off x="5555136" y="3059079"/>
            <a:ext cx="1938945" cy="1907666"/>
            <a:chOff x="4235700" y="2571750"/>
            <a:chExt cx="2056800" cy="1781700"/>
          </a:xfrm>
        </p:grpSpPr>
        <p:sp>
          <p:nvSpPr>
            <p:cNvPr id="384" name="Google Shape;384;p48"/>
            <p:cNvSpPr txBox="1"/>
            <p:nvPr/>
          </p:nvSpPr>
          <p:spPr>
            <a:xfrm flipH="1">
              <a:off x="5087700" y="3589350"/>
              <a:ext cx="1204800" cy="76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CC0000"/>
                  </a:solidFill>
                  <a:latin typeface="Rockwell"/>
                  <a:ea typeface="Rockwell"/>
                  <a:cs typeface="Rockwell"/>
                  <a:sym typeface="Rockwell"/>
                </a:rPr>
                <a:t>As predicted the results are … Bad</a:t>
              </a:r>
              <a:endParaRPr sz="1200">
                <a:solidFill>
                  <a:srgbClr val="CC0000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cxnSp>
          <p:nvCxnSpPr>
            <p:cNvPr id="385" name="Google Shape;385;p48"/>
            <p:cNvCxnSpPr>
              <a:stCxn id="384" idx="0"/>
            </p:cNvCxnSpPr>
            <p:nvPr/>
          </p:nvCxnSpPr>
          <p:spPr>
            <a:xfrm rot="5400000" flipH="1">
              <a:off x="4454100" y="2353350"/>
              <a:ext cx="1017600" cy="1454400"/>
            </a:xfrm>
            <a:prstGeom prst="curvedConnector2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stealth" w="med" len="med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49"/>
          <p:cNvSpPr txBox="1"/>
          <p:nvPr/>
        </p:nvSpPr>
        <p:spPr>
          <a:xfrm>
            <a:off x="335403" y="262194"/>
            <a:ext cx="8496900" cy="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Rockwell"/>
                <a:ea typeface="Rockwell"/>
                <a:cs typeface="Rockwell"/>
                <a:sym typeface="Rockwell"/>
              </a:rPr>
              <a:t>Non-Linear Predictions: Neural Nets</a:t>
            </a:r>
            <a:endParaRPr sz="3000">
              <a:solidFill>
                <a:srgbClr val="3F3F3F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391" name="Google Shape;391;p4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82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ckwell"/>
                <a:ea typeface="Rockwell"/>
                <a:cs typeface="Rockwell"/>
                <a:sym typeface="Rockwell"/>
              </a:rPr>
              <a:t>Multi-layer Perceptron regressor Using adam</a:t>
            </a:r>
            <a:endParaRPr>
              <a:latin typeface="Rockwell"/>
              <a:ea typeface="Rockwell"/>
              <a:cs typeface="Rockwell"/>
              <a:sym typeface="Rockwell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latin typeface="Rockwell"/>
                <a:ea typeface="Rockwell"/>
                <a:cs typeface="Rockwell"/>
                <a:sym typeface="Rockwell"/>
              </a:rPr>
              <a:t>R^2 approaching 62%</a:t>
            </a:r>
            <a:endParaRPr>
              <a:latin typeface="Rockwell"/>
              <a:ea typeface="Rockwell"/>
              <a:cs typeface="Rockwell"/>
              <a:sym typeface="Rockwel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50"/>
          <p:cNvSpPr txBox="1"/>
          <p:nvPr/>
        </p:nvSpPr>
        <p:spPr>
          <a:xfrm>
            <a:off x="335403" y="262194"/>
            <a:ext cx="8496900" cy="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Rockwell"/>
                <a:ea typeface="Rockwell"/>
                <a:cs typeface="Rockwell"/>
                <a:sym typeface="Rockwell"/>
              </a:rPr>
              <a:t>Non-Linear Predictions: Neural Nets</a:t>
            </a:r>
            <a:endParaRPr sz="3000">
              <a:solidFill>
                <a:srgbClr val="3F3F3F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397" name="Google Shape;397;p5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82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ckwell"/>
                <a:ea typeface="Rockwell"/>
                <a:cs typeface="Rockwell"/>
                <a:sym typeface="Rockwell"/>
              </a:rPr>
              <a:t>Multi-layer Perceptron regressor Using adam</a:t>
            </a:r>
            <a:endParaRPr>
              <a:latin typeface="Rockwell"/>
              <a:ea typeface="Rockwell"/>
              <a:cs typeface="Rockwell"/>
              <a:sym typeface="Rockwell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latin typeface="Rockwell"/>
                <a:ea typeface="Rockwell"/>
                <a:cs typeface="Rockwell"/>
                <a:sym typeface="Rockwell"/>
              </a:rPr>
              <a:t>R^2 approaching 62%</a:t>
            </a:r>
            <a:endParaRPr>
              <a:latin typeface="Rockwell"/>
              <a:ea typeface="Rockwell"/>
              <a:cs typeface="Rockwell"/>
              <a:sym typeface="Rockwell"/>
            </a:endParaRPr>
          </a:p>
        </p:txBody>
      </p:sp>
      <p:pic>
        <p:nvPicPr>
          <p:cNvPr id="398" name="Google Shape;398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628" y="0"/>
            <a:ext cx="8900750" cy="5143503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1726" y="0"/>
            <a:ext cx="8640543" cy="51434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3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1000"/>
                                        <p:tgtEl>
                                          <p:spTgt spid="3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51"/>
          <p:cNvSpPr txBox="1"/>
          <p:nvPr/>
        </p:nvSpPr>
        <p:spPr>
          <a:xfrm>
            <a:off x="335403" y="262194"/>
            <a:ext cx="8496900" cy="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Rockwell"/>
                <a:ea typeface="Rockwell"/>
                <a:cs typeface="Rockwell"/>
                <a:sym typeface="Rockwell"/>
              </a:rPr>
              <a:t>Non-Linear Predictions: Neural Nets</a:t>
            </a:r>
            <a:endParaRPr sz="3000">
              <a:solidFill>
                <a:srgbClr val="3F3F3F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405" name="Google Shape;405;p5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82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ckwell"/>
                <a:ea typeface="Rockwell"/>
                <a:cs typeface="Rockwell"/>
                <a:sym typeface="Rockwell"/>
              </a:rPr>
              <a:t>Multi-layer Perceptron regressor Using adam</a:t>
            </a:r>
            <a:endParaRPr>
              <a:latin typeface="Rockwell"/>
              <a:ea typeface="Rockwell"/>
              <a:cs typeface="Rockwell"/>
              <a:sym typeface="Rockwell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latin typeface="Rockwell"/>
                <a:ea typeface="Rockwell"/>
                <a:cs typeface="Rockwell"/>
                <a:sym typeface="Rockwell"/>
              </a:rPr>
              <a:t>R^2 approaching 62%</a:t>
            </a:r>
            <a:endParaRPr>
              <a:latin typeface="Rockwell"/>
              <a:ea typeface="Rockwell"/>
              <a:cs typeface="Rockwell"/>
              <a:sym typeface="Rockwell"/>
            </a:endParaRPr>
          </a:p>
        </p:txBody>
      </p:sp>
      <p:pic>
        <p:nvPicPr>
          <p:cNvPr id="406" name="Google Shape;406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219" y="-12"/>
            <a:ext cx="8813268" cy="5143503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5450" y="0"/>
            <a:ext cx="8793079" cy="5143503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54613" y="1443025"/>
            <a:ext cx="2962275" cy="225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500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6"/>
          <p:cNvSpPr txBox="1"/>
          <p:nvPr/>
        </p:nvSpPr>
        <p:spPr>
          <a:xfrm>
            <a:off x="335403" y="262194"/>
            <a:ext cx="8496900" cy="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Rockwell"/>
                <a:ea typeface="Rockwell"/>
                <a:cs typeface="Rockwell"/>
                <a:sym typeface="Rockwell"/>
              </a:rPr>
              <a:t>Motivation</a:t>
            </a:r>
            <a:endParaRPr sz="3000"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99" name="Google Shape;99;p16"/>
          <p:cNvSpPr txBox="1">
            <a:spLocks noGrp="1"/>
          </p:cNvSpPr>
          <p:nvPr>
            <p:ph type="body" idx="4294967295"/>
          </p:nvPr>
        </p:nvSpPr>
        <p:spPr>
          <a:xfrm>
            <a:off x="1009650" y="110182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latin typeface="Rockwell"/>
                <a:ea typeface="Rockwell"/>
                <a:cs typeface="Rockwell"/>
                <a:sym typeface="Rockwell"/>
              </a:rPr>
              <a:t>We’ve all heard … After a breach, share prices drop</a:t>
            </a:r>
            <a:endParaRPr sz="2400"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100" name="Google Shape;100;p16"/>
          <p:cNvSpPr txBox="1"/>
          <p:nvPr/>
        </p:nvSpPr>
        <p:spPr>
          <a:xfrm>
            <a:off x="4261050" y="2253525"/>
            <a:ext cx="3002700" cy="82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000">
                <a:solidFill>
                  <a:schemeClr val="dk2"/>
                </a:solidFill>
                <a:latin typeface="Rockwell"/>
                <a:ea typeface="Rockwell"/>
                <a:cs typeface="Rockwell"/>
                <a:sym typeface="Rockwell"/>
              </a:rPr>
              <a:t>Is this True?</a:t>
            </a:r>
            <a:endParaRPr sz="2000"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101" name="Google Shape;101;p16"/>
          <p:cNvSpPr txBox="1"/>
          <p:nvPr/>
        </p:nvSpPr>
        <p:spPr>
          <a:xfrm>
            <a:off x="4421850" y="3157375"/>
            <a:ext cx="2681100" cy="82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2"/>
                </a:solidFill>
                <a:latin typeface="Rockwell"/>
                <a:ea typeface="Rockwell"/>
                <a:cs typeface="Rockwell"/>
                <a:sym typeface="Rockwell"/>
              </a:rPr>
              <a:t>Does it Matter?</a:t>
            </a:r>
            <a:endParaRPr/>
          </a:p>
        </p:txBody>
      </p:sp>
      <p:pic>
        <p:nvPicPr>
          <p:cNvPr id="102" name="Google Shape;10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450" y="2087800"/>
            <a:ext cx="4460000" cy="250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52"/>
          <p:cNvSpPr txBox="1"/>
          <p:nvPr/>
        </p:nvSpPr>
        <p:spPr>
          <a:xfrm>
            <a:off x="0" y="4812125"/>
            <a:ext cx="55008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*With statistical significance</a:t>
            </a:r>
            <a:endParaRPr/>
          </a:p>
        </p:txBody>
      </p:sp>
      <p:sp>
        <p:nvSpPr>
          <p:cNvPr id="414" name="Google Shape;414;p52"/>
          <p:cNvSpPr txBox="1"/>
          <p:nvPr/>
        </p:nvSpPr>
        <p:spPr>
          <a:xfrm>
            <a:off x="335403" y="262194"/>
            <a:ext cx="8496900" cy="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</a:rPr>
              <a:t>Interpreted Results</a:t>
            </a:r>
            <a:endParaRPr sz="2800"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415" name="Google Shape;415;p5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259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On average stocks will underperform the market following a breach*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There isn’t an identified way to play breaches 100% of the time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We need to better refine our features and gather more data</a:t>
            </a:r>
            <a:endParaRPr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Country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Market/Type of Fund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Cyclic Factors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Age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Breached Aspects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>
              <a:latin typeface="Rockwell"/>
              <a:ea typeface="Rockwell"/>
              <a:cs typeface="Rockwell"/>
              <a:sym typeface="Rockwell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53"/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Ugly: Equifax</a:t>
            </a:r>
            <a:endParaRPr/>
          </a:p>
        </p:txBody>
      </p:sp>
      <p:sp>
        <p:nvSpPr>
          <p:cNvPr id="421" name="Google Shape;421;p5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422" name="Google Shape;422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0575" y="574675"/>
            <a:ext cx="6096000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54"/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Good: Starbucks</a:t>
            </a:r>
            <a:endParaRPr/>
          </a:p>
        </p:txBody>
      </p:sp>
      <p:sp>
        <p:nvSpPr>
          <p:cNvPr id="428" name="Google Shape;428;p5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429" name="Google Shape;429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0" y="574675"/>
            <a:ext cx="6096000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Choose your bets responsibly</a:t>
            </a:r>
            <a:endParaRPr/>
          </a:p>
        </p:txBody>
      </p:sp>
      <p:pic>
        <p:nvPicPr>
          <p:cNvPr id="435" name="Google Shape;435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7500" y="1305200"/>
            <a:ext cx="3429000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5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ckwell"/>
              <a:ea typeface="Rockwell"/>
              <a:cs typeface="Rockwell"/>
              <a:sym typeface="Rockwell"/>
            </a:endParaRPr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Rockwell"/>
                <a:ea typeface="Rockwell"/>
                <a:cs typeface="Rockwell"/>
                <a:sym typeface="Rockwell"/>
              </a:rPr>
              <a:t>You can find the data, Jupyter Notebooks, Images and more at:</a:t>
            </a:r>
            <a:endParaRPr>
              <a:latin typeface="Rockwell"/>
              <a:ea typeface="Rockwell"/>
              <a:cs typeface="Rockwell"/>
              <a:sym typeface="Rockwell"/>
            </a:endParaRPr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endParaRPr>
              <a:latin typeface="Rockwell"/>
              <a:ea typeface="Rockwell"/>
              <a:cs typeface="Rockwell"/>
              <a:sym typeface="Rockwell"/>
            </a:endParaRPr>
          </a:p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400" u="sng">
                <a:solidFill>
                  <a:schemeClr val="hlink"/>
                </a:solidFill>
                <a:latin typeface="Rockwell"/>
                <a:ea typeface="Rockwell"/>
                <a:cs typeface="Rockwell"/>
                <a:sym typeface="Rockwell"/>
                <a:hlinkClick r:id="rId3"/>
              </a:rPr>
              <a:t>https://github.com/csanders-git/StockData</a:t>
            </a:r>
            <a:endParaRPr sz="2400"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441" name="Google Shape;441;p56"/>
          <p:cNvSpPr txBox="1"/>
          <p:nvPr/>
        </p:nvSpPr>
        <p:spPr>
          <a:xfrm>
            <a:off x="335403" y="262194"/>
            <a:ext cx="8496900" cy="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Rockwell"/>
                <a:ea typeface="Rockwell"/>
                <a:cs typeface="Rockwell"/>
                <a:sym typeface="Rockwell"/>
              </a:rPr>
              <a:t>Questions</a:t>
            </a:r>
            <a:endParaRPr sz="3000">
              <a:solidFill>
                <a:srgbClr val="3F3F3F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109" name="Google Shape;109;p17"/>
          <p:cNvSpPr txBox="1"/>
          <p:nvPr/>
        </p:nvSpPr>
        <p:spPr>
          <a:xfrm>
            <a:off x="107675" y="4792550"/>
            <a:ext cx="7587600" cy="3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AutoNum type="arabicPeriod"/>
            </a:pPr>
            <a:r>
              <a:rPr lang="en" sz="1000" u="sng">
                <a:solidFill>
                  <a:schemeClr val="hlink"/>
                </a:solidFill>
                <a:hlinkClick r:id="rId3"/>
              </a:rPr>
              <a:t>https://motherboard.vice.com/en_us/article/bj5wy4/amd-flaws-viceroy-short-selling-stock-market</a:t>
            </a:r>
            <a:endParaRPr sz="1000"/>
          </a:p>
        </p:txBody>
      </p:sp>
      <p:pic>
        <p:nvPicPr>
          <p:cNvPr id="110" name="Google Shape;110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539628"/>
            <a:ext cx="9144000" cy="43246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8"/>
          <p:cNvSpPr txBox="1"/>
          <p:nvPr/>
        </p:nvSpPr>
        <p:spPr>
          <a:xfrm>
            <a:off x="107675" y="4792550"/>
            <a:ext cx="7587600" cy="3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AutoNum type="arabicPeriod"/>
            </a:pPr>
            <a:r>
              <a:rPr lang="en" sz="1000" u="sng">
                <a:solidFill>
                  <a:schemeClr val="hlink"/>
                </a:solidFill>
                <a:hlinkClick r:id="rId3"/>
              </a:rPr>
              <a:t>https://motherboard.vice.com/en_us/article/bj5wy4/amd-flaws-viceroy-short-selling-stock-market</a:t>
            </a:r>
            <a:endParaRPr sz="1000"/>
          </a:p>
        </p:txBody>
      </p:sp>
      <p:pic>
        <p:nvPicPr>
          <p:cNvPr id="116" name="Google Shape;11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864150"/>
            <a:ext cx="8839201" cy="254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9"/>
          <p:cNvSpPr txBox="1">
            <a:spLocks noGrp="1"/>
          </p:cNvSpPr>
          <p:nvPr>
            <p:ph type="title"/>
          </p:nvPr>
        </p:nvSpPr>
        <p:spPr>
          <a:xfrm>
            <a:off x="3440412" y="0"/>
            <a:ext cx="2263200" cy="755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rgbClr val="000000"/>
                </a:solidFill>
              </a:rPr>
              <a:t>SCIENCE</a:t>
            </a:r>
            <a:endParaRPr sz="3600" b="1">
              <a:solidFill>
                <a:srgbClr val="000000"/>
              </a:solidFill>
            </a:endParaRPr>
          </a:p>
        </p:txBody>
      </p:sp>
      <p:pic>
        <p:nvPicPr>
          <p:cNvPr id="122" name="Google Shape;12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6163" y="779100"/>
            <a:ext cx="5971675" cy="429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0"/>
          <p:cNvSpPr txBox="1"/>
          <p:nvPr/>
        </p:nvSpPr>
        <p:spPr>
          <a:xfrm>
            <a:off x="335403" y="262194"/>
            <a:ext cx="8496900" cy="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Rockwell"/>
                <a:ea typeface="Rockwell"/>
                <a:cs typeface="Rockwell"/>
                <a:sym typeface="Rockwell"/>
              </a:rPr>
              <a:t>Previous Work</a:t>
            </a:r>
            <a:endParaRPr sz="3000">
              <a:solidFill>
                <a:srgbClr val="3F3F3F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128" name="Google Shape;128;p20"/>
          <p:cNvSpPr txBox="1"/>
          <p:nvPr/>
        </p:nvSpPr>
        <p:spPr>
          <a:xfrm>
            <a:off x="373200" y="1000925"/>
            <a:ext cx="5888100" cy="49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Rockwell"/>
                <a:ea typeface="Rockwell"/>
                <a:cs typeface="Rockwell"/>
                <a:sym typeface="Rockwell"/>
              </a:rPr>
              <a:t>comparitech.com</a:t>
            </a:r>
            <a:r>
              <a:rPr lang="en" sz="1800" baseline="30000">
                <a:solidFill>
                  <a:schemeClr val="dk2"/>
                </a:solidFill>
                <a:latin typeface="Rockwell"/>
                <a:ea typeface="Rockwell"/>
                <a:cs typeface="Rockwell"/>
                <a:sym typeface="Rockwell"/>
              </a:rPr>
              <a:t>[1]</a:t>
            </a:r>
            <a:r>
              <a:rPr lang="en" sz="1800">
                <a:solidFill>
                  <a:schemeClr val="dk2"/>
                </a:solidFill>
                <a:latin typeface="Rockwell"/>
                <a:ea typeface="Rockwell"/>
                <a:cs typeface="Rockwell"/>
                <a:sym typeface="Rockwell"/>
              </a:rPr>
              <a:t> provided the most detailed results</a:t>
            </a:r>
            <a:endParaRPr/>
          </a:p>
        </p:txBody>
      </p:sp>
      <p:grpSp>
        <p:nvGrpSpPr>
          <p:cNvPr id="129" name="Google Shape;129;p20"/>
          <p:cNvGrpSpPr/>
          <p:nvPr/>
        </p:nvGrpSpPr>
        <p:grpSpPr>
          <a:xfrm>
            <a:off x="542025" y="1246025"/>
            <a:ext cx="6110100" cy="2364638"/>
            <a:chOff x="542025" y="1246025"/>
            <a:chExt cx="6110100" cy="2364638"/>
          </a:xfrm>
        </p:grpSpPr>
        <p:sp>
          <p:nvSpPr>
            <p:cNvPr id="130" name="Google Shape;130;p20"/>
            <p:cNvSpPr txBox="1"/>
            <p:nvPr/>
          </p:nvSpPr>
          <p:spPr>
            <a:xfrm>
              <a:off x="542025" y="2022163"/>
              <a:ext cx="6110100" cy="158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457200" lvl="0" indent="-3429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800"/>
                <a:buFont typeface="Rockwell"/>
                <a:buChar char="●"/>
              </a:pPr>
              <a:r>
                <a:rPr lang="en" sz="1800">
                  <a:solidFill>
                    <a:schemeClr val="dk2"/>
                  </a:solidFill>
                  <a:latin typeface="Rockwell"/>
                  <a:ea typeface="Rockwell"/>
                  <a:cs typeface="Rockwell"/>
                  <a:sym typeface="Rockwell"/>
                </a:rPr>
                <a:t>24 Companies (28 breaches)</a:t>
              </a:r>
              <a:endParaRPr sz="1800">
                <a:solidFill>
                  <a:schemeClr val="dk2"/>
                </a:solidFill>
                <a:latin typeface="Rockwell"/>
                <a:ea typeface="Rockwell"/>
                <a:cs typeface="Rockwell"/>
                <a:sym typeface="Rockwell"/>
              </a:endParaRPr>
            </a:p>
            <a:p>
              <a:pPr marL="457200" lvl="0" indent="-3429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800"/>
                <a:buFont typeface="Rockwell"/>
                <a:buChar char="●"/>
              </a:pPr>
              <a:r>
                <a:rPr lang="en" sz="1800">
                  <a:solidFill>
                    <a:schemeClr val="dk2"/>
                  </a:solidFill>
                  <a:latin typeface="Rockwell"/>
                  <a:ea typeface="Rockwell"/>
                  <a:cs typeface="Rockwell"/>
                  <a:sym typeface="Rockwell"/>
                </a:rPr>
                <a:t>Focused on largest breaches (and large companies)</a:t>
              </a:r>
              <a:endParaRPr sz="1800">
                <a:solidFill>
                  <a:schemeClr val="dk2"/>
                </a:solidFill>
                <a:latin typeface="Rockwell"/>
                <a:ea typeface="Rockwell"/>
                <a:cs typeface="Rockwell"/>
                <a:sym typeface="Rockwell"/>
              </a:endParaRPr>
            </a:p>
            <a:p>
              <a:pPr marL="457200" lvl="0" indent="-3429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800"/>
                <a:buFont typeface="Rockwell"/>
                <a:buChar char="●"/>
              </a:pPr>
              <a:r>
                <a:rPr lang="en" sz="1800">
                  <a:solidFill>
                    <a:schemeClr val="dk2"/>
                  </a:solidFill>
                  <a:latin typeface="Rockwell"/>
                  <a:ea typeface="Rockwell"/>
                  <a:cs typeface="Rockwell"/>
                  <a:sym typeface="Rockwell"/>
                </a:rPr>
                <a:t>Occurred from 2007-2018</a:t>
              </a:r>
              <a:endParaRPr sz="1800">
                <a:solidFill>
                  <a:schemeClr val="dk2"/>
                </a:solidFill>
                <a:latin typeface="Rockwell"/>
                <a:ea typeface="Rockwell"/>
                <a:cs typeface="Rockwell"/>
                <a:sym typeface="Rockwell"/>
              </a:endParaRPr>
            </a:p>
            <a:p>
              <a:pPr marL="457200" lvl="0" indent="-3429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800"/>
                <a:buFont typeface="Rockwell"/>
                <a:buChar char="●"/>
              </a:pPr>
              <a:r>
                <a:rPr lang="en" sz="1800">
                  <a:solidFill>
                    <a:schemeClr val="dk2"/>
                  </a:solidFill>
                  <a:latin typeface="Rockwell"/>
                  <a:ea typeface="Rockwell"/>
                  <a:cs typeface="Rockwell"/>
                  <a:sym typeface="Rockwell"/>
                </a:rPr>
                <a:t>All NASDAQ Stocks</a:t>
              </a:r>
              <a:endParaRPr sz="1800">
                <a:solidFill>
                  <a:srgbClr val="595959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cxnSp>
          <p:nvCxnSpPr>
            <p:cNvPr id="131" name="Google Shape;131;p20"/>
            <p:cNvCxnSpPr>
              <a:stCxn id="128" idx="3"/>
              <a:endCxn id="130" idx="0"/>
            </p:cNvCxnSpPr>
            <p:nvPr/>
          </p:nvCxnSpPr>
          <p:spPr>
            <a:xfrm flipH="1">
              <a:off x="3597000" y="1246025"/>
              <a:ext cx="2664300" cy="776100"/>
            </a:xfrm>
            <a:prstGeom prst="bentConnector4">
              <a:avLst>
                <a:gd name="adj1" fmla="val -8938"/>
                <a:gd name="adj2" fmla="val 54606"/>
              </a:avLst>
            </a:prstGeom>
            <a:noFill/>
            <a:ln w="28575" cap="flat" cmpd="sng">
              <a:solidFill>
                <a:srgbClr val="595959"/>
              </a:solidFill>
              <a:prstDash val="dash"/>
              <a:round/>
              <a:headEnd type="none" w="med" len="med"/>
              <a:tailEnd type="triangle" w="med" len="med"/>
            </a:ln>
          </p:spPr>
        </p:cxnSp>
      </p:grpSp>
      <p:sp>
        <p:nvSpPr>
          <p:cNvPr id="132" name="Google Shape;132;p20"/>
          <p:cNvSpPr txBox="1"/>
          <p:nvPr/>
        </p:nvSpPr>
        <p:spPr>
          <a:xfrm>
            <a:off x="8225" y="4800425"/>
            <a:ext cx="6095100" cy="3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[1]</a:t>
            </a:r>
            <a:r>
              <a:rPr lang="en"/>
              <a:t> </a:t>
            </a:r>
            <a:r>
              <a:rPr lang="en" sz="1100" u="sng">
                <a:solidFill>
                  <a:schemeClr val="hlink"/>
                </a:solidFill>
                <a:hlinkClick r:id="rId3"/>
              </a:rPr>
              <a:t>https://www.comparitech.com/blog/information-security/data-breach-share-price-2018/</a:t>
            </a:r>
            <a:endParaRPr/>
          </a:p>
        </p:txBody>
      </p:sp>
      <p:grpSp>
        <p:nvGrpSpPr>
          <p:cNvPr id="133" name="Google Shape;133;p20"/>
          <p:cNvGrpSpPr/>
          <p:nvPr/>
        </p:nvGrpSpPr>
        <p:grpSpPr>
          <a:xfrm>
            <a:off x="373200" y="2816413"/>
            <a:ext cx="8421300" cy="2038613"/>
            <a:chOff x="373200" y="2816413"/>
            <a:chExt cx="8421300" cy="2038613"/>
          </a:xfrm>
        </p:grpSpPr>
        <p:sp>
          <p:nvSpPr>
            <p:cNvPr id="134" name="Google Shape;134;p20"/>
            <p:cNvSpPr txBox="1"/>
            <p:nvPr/>
          </p:nvSpPr>
          <p:spPr>
            <a:xfrm>
              <a:off x="373200" y="3940025"/>
              <a:ext cx="8421300" cy="915000"/>
            </a:xfrm>
            <a:prstGeom prst="rect">
              <a:avLst/>
            </a:prstGeom>
            <a:solidFill>
              <a:srgbClr val="F3F3F3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Share prices of breached companies hit a low point approximately 14 market days following a breach. Share prices fall </a:t>
              </a:r>
              <a:r>
                <a:rPr lang="en" sz="1800" b="1"/>
                <a:t>2.89%</a:t>
              </a:r>
              <a:r>
                <a:rPr lang="en" sz="1800"/>
                <a:t> on average, and underperform the NASDAQ by </a:t>
              </a:r>
              <a:r>
                <a:rPr lang="en" sz="1800" b="1"/>
                <a:t>-4.6%</a:t>
              </a:r>
              <a:endParaRPr sz="1800" b="1"/>
            </a:p>
          </p:txBody>
        </p:sp>
        <p:cxnSp>
          <p:nvCxnSpPr>
            <p:cNvPr id="135" name="Google Shape;135;p20"/>
            <p:cNvCxnSpPr>
              <a:stCxn id="130" idx="3"/>
              <a:endCxn id="134" idx="0"/>
            </p:cNvCxnSpPr>
            <p:nvPr/>
          </p:nvCxnSpPr>
          <p:spPr>
            <a:xfrm flipH="1">
              <a:off x="4583925" y="2816413"/>
              <a:ext cx="2068200" cy="1123500"/>
            </a:xfrm>
            <a:prstGeom prst="bentConnector4">
              <a:avLst>
                <a:gd name="adj1" fmla="val -11514"/>
                <a:gd name="adj2" fmla="val 49051"/>
              </a:avLst>
            </a:prstGeom>
            <a:noFill/>
            <a:ln w="28575" cap="flat" cmpd="sng">
              <a:solidFill>
                <a:srgbClr val="595959"/>
              </a:solidFill>
              <a:prstDash val="dash"/>
              <a:round/>
              <a:headEnd type="none" w="med" len="med"/>
              <a:tailEnd type="triangle" w="med" len="med"/>
            </a:ln>
          </p:spPr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1"/>
          <p:cNvSpPr txBox="1">
            <a:spLocks noGrp="1"/>
          </p:cNvSpPr>
          <p:nvPr>
            <p:ph type="body" idx="1"/>
          </p:nvPr>
        </p:nvSpPr>
        <p:spPr>
          <a:xfrm>
            <a:off x="311700" y="106050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ckwell"/>
                <a:ea typeface="Rockwell"/>
                <a:cs typeface="Rockwell"/>
                <a:sym typeface="Rockwell"/>
              </a:rPr>
              <a:t>First iteration: 261 data breaches as listed on </a:t>
            </a:r>
            <a:r>
              <a:rPr lang="en" u="sng">
                <a:solidFill>
                  <a:schemeClr val="hlink"/>
                </a:solidFill>
                <a:latin typeface="Rockwell"/>
                <a:ea typeface="Rockwell"/>
                <a:cs typeface="Rockwell"/>
                <a:sym typeface="Rockwell"/>
                <a:hlinkClick r:id="rId3"/>
              </a:rPr>
              <a:t>Wikipedia</a:t>
            </a:r>
            <a:endParaRPr>
              <a:latin typeface="Rockwell"/>
              <a:ea typeface="Rockwell"/>
              <a:cs typeface="Rockwell"/>
              <a:sym typeface="Rockwell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Rockwell"/>
                <a:ea typeface="Rockwell"/>
                <a:cs typeface="Rockwell"/>
                <a:sym typeface="Rockwell"/>
              </a:rPr>
              <a:t>This iteration: Expanded to include the </a:t>
            </a:r>
            <a:r>
              <a:rPr lang="en" u="sng">
                <a:solidFill>
                  <a:schemeClr val="hlink"/>
                </a:solidFill>
                <a:latin typeface="Rockwell"/>
                <a:ea typeface="Rockwell"/>
                <a:cs typeface="Rockwell"/>
                <a:sym typeface="Rockwell"/>
                <a:hlinkClick r:id="rId4"/>
              </a:rPr>
              <a:t>VERIS Community Database</a:t>
            </a:r>
            <a:r>
              <a:rPr lang="en">
                <a:latin typeface="Rockwell"/>
                <a:ea typeface="Rockwell"/>
                <a:cs typeface="Rockwell"/>
                <a:sym typeface="Rockwell"/>
              </a:rPr>
              <a:t> (3369 breaches) and </a:t>
            </a:r>
            <a:r>
              <a:rPr lang="en" u="sng">
                <a:solidFill>
                  <a:schemeClr val="hlink"/>
                </a:solidFill>
                <a:latin typeface="Rockwell"/>
                <a:ea typeface="Rockwell"/>
                <a:cs typeface="Rockwell"/>
                <a:sym typeface="Rockwell"/>
                <a:hlinkClick r:id="rId5"/>
              </a:rPr>
              <a:t>PrivacyRights.org</a:t>
            </a:r>
            <a:r>
              <a:rPr lang="en">
                <a:latin typeface="Rockwell"/>
                <a:ea typeface="Rockwell"/>
                <a:cs typeface="Rockwell"/>
                <a:sym typeface="Rockwell"/>
              </a:rPr>
              <a:t> (9362 breaches)</a:t>
            </a:r>
            <a:endParaRPr>
              <a:latin typeface="Rockwell"/>
              <a:ea typeface="Rockwell"/>
              <a:cs typeface="Rockwell"/>
              <a:sym typeface="Rockwell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Rockwell"/>
                <a:ea typeface="Rockwell"/>
                <a:cs typeface="Rockwell"/>
                <a:sym typeface="Rockwell"/>
              </a:rPr>
              <a:t>We limited our observation to publicly traded companies and enriched the data</a:t>
            </a:r>
            <a:endParaRPr>
              <a:latin typeface="Rockwell"/>
              <a:ea typeface="Rockwell"/>
              <a:cs typeface="Rockwell"/>
              <a:sym typeface="Rockwell"/>
            </a:endParaRPr>
          </a:p>
          <a:p>
            <a:pPr marL="9144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Font typeface="Rockwell"/>
              <a:buChar char="●"/>
            </a:pPr>
            <a:r>
              <a:rPr lang="en">
                <a:latin typeface="Rockwell"/>
                <a:ea typeface="Rockwell"/>
                <a:cs typeface="Rockwell"/>
                <a:sym typeface="Rockwell"/>
              </a:rPr>
              <a:t>Added exchange, symbol</a:t>
            </a:r>
            <a:endParaRPr>
              <a:latin typeface="Rockwell"/>
              <a:ea typeface="Rockwell"/>
              <a:cs typeface="Rockwell"/>
              <a:sym typeface="Rockwell"/>
            </a:endParaRPr>
          </a:p>
          <a:p>
            <a:pPr marL="9144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Rockwell"/>
              <a:buChar char="●"/>
            </a:pPr>
            <a:r>
              <a:rPr lang="en">
                <a:latin typeface="Rockwell"/>
                <a:ea typeface="Rockwell"/>
                <a:cs typeface="Rockwell"/>
                <a:sym typeface="Rockwell"/>
              </a:rPr>
              <a:t>Size of company</a:t>
            </a:r>
            <a:endParaRPr>
              <a:latin typeface="Rockwell"/>
              <a:ea typeface="Rockwell"/>
              <a:cs typeface="Rockwell"/>
              <a:sym typeface="Rockwell"/>
            </a:endParaRPr>
          </a:p>
          <a:p>
            <a:pPr marL="9144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Rockwell"/>
              <a:buChar char="●"/>
            </a:pPr>
            <a:r>
              <a:rPr lang="en">
                <a:latin typeface="Rockwell"/>
                <a:ea typeface="Rockwell"/>
                <a:cs typeface="Rockwell"/>
                <a:sym typeface="Rockwell"/>
              </a:rPr>
              <a:t>What data was breached</a:t>
            </a:r>
            <a:endParaRPr>
              <a:latin typeface="Rockwell"/>
              <a:ea typeface="Rockwell"/>
              <a:cs typeface="Rockwell"/>
              <a:sym typeface="Rockwell"/>
            </a:endParaRPr>
          </a:p>
          <a:p>
            <a:pPr marL="9144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Rockwell"/>
              <a:buChar char="●"/>
            </a:pPr>
            <a:r>
              <a:rPr lang="en">
                <a:latin typeface="Rockwell"/>
                <a:ea typeface="Rockwell"/>
                <a:cs typeface="Rockwell"/>
                <a:sym typeface="Rockwell"/>
              </a:rPr>
              <a:t>Amount of records breached</a:t>
            </a:r>
            <a:endParaRPr>
              <a:latin typeface="Rockwell"/>
              <a:ea typeface="Rockwell"/>
              <a:cs typeface="Rockwell"/>
              <a:sym typeface="Rockwell"/>
            </a:endParaRPr>
          </a:p>
          <a:p>
            <a:pPr marL="9144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Rockwell"/>
              <a:buChar char="●"/>
            </a:pPr>
            <a:r>
              <a:rPr lang="en">
                <a:latin typeface="Rockwell"/>
                <a:ea typeface="Rockwell"/>
                <a:cs typeface="Rockwell"/>
                <a:sym typeface="Rockwell"/>
              </a:rPr>
              <a:t>Breach type</a:t>
            </a:r>
            <a:endParaRPr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141" name="Google Shape;141;p21"/>
          <p:cNvSpPr txBox="1"/>
          <p:nvPr/>
        </p:nvSpPr>
        <p:spPr>
          <a:xfrm>
            <a:off x="335403" y="262194"/>
            <a:ext cx="8496900" cy="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Rockwell"/>
                <a:ea typeface="Rockwell"/>
                <a:cs typeface="Rockwell"/>
                <a:sym typeface="Rockwell"/>
              </a:rPr>
              <a:t>Methodology</a:t>
            </a:r>
            <a:endParaRPr sz="3000">
              <a:solidFill>
                <a:srgbClr val="3F3F3F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1155</Words>
  <Application>Microsoft Macintosh PowerPoint</Application>
  <PresentationFormat>On-screen Show (16:9)</PresentationFormat>
  <Paragraphs>301</Paragraphs>
  <Slides>44</Slides>
  <Notes>44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9" baseType="lpstr">
      <vt:lpstr>Arial</vt:lpstr>
      <vt:lpstr>Rockwell</vt:lpstr>
      <vt:lpstr>Courier New</vt:lpstr>
      <vt:lpstr>Open Sans</vt:lpstr>
      <vt:lpstr>Simple Light</vt:lpstr>
      <vt:lpstr>Playing the short game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SCIENCE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Longer Term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Ugly: Equifax</vt:lpstr>
      <vt:lpstr>The Good: Starbucks</vt:lpstr>
      <vt:lpstr>Choose your bets responsibly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Playing the short game</dc:title>
  <cp:lastModifiedBy>Chaim Sanders</cp:lastModifiedBy>
  <cp:revision>1</cp:revision>
  <dcterms:modified xsi:type="dcterms:W3CDTF">2020-02-02T08:11:04Z</dcterms:modified>
</cp:coreProperties>
</file>